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95" r:id="rId6"/>
    <p:sldId id="268" r:id="rId7"/>
    <p:sldId id="287" r:id="rId8"/>
    <p:sldId id="260" r:id="rId9"/>
    <p:sldId id="261" r:id="rId10"/>
    <p:sldId id="267" r:id="rId11"/>
    <p:sldId id="292" r:id="rId12"/>
    <p:sldId id="278" r:id="rId13"/>
    <p:sldId id="280" r:id="rId14"/>
    <p:sldId id="265" r:id="rId15"/>
    <p:sldId id="294" r:id="rId16"/>
    <p:sldId id="262" r:id="rId17"/>
    <p:sldId id="263" r:id="rId18"/>
    <p:sldId id="288" r:id="rId19"/>
    <p:sldId id="290" r:id="rId20"/>
    <p:sldId id="271" r:id="rId21"/>
    <p:sldId id="273" r:id="rId22"/>
    <p:sldId id="274" r:id="rId23"/>
    <p:sldId id="269" r:id="rId24"/>
    <p:sldId id="264" r:id="rId25"/>
    <p:sldId id="283" r:id="rId26"/>
    <p:sldId id="285" r:id="rId27"/>
    <p:sldId id="286" r:id="rId28"/>
    <p:sldId id="284" r:id="rId29"/>
    <p:sldId id="266" r:id="rId30"/>
    <p:sldId id="291" r:id="rId3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5" autoAdjust="0"/>
    <p:restoredTop sz="94660"/>
  </p:normalViewPr>
  <p:slideViewPr>
    <p:cSldViewPr snapToGrid="0">
      <p:cViewPr varScale="1">
        <p:scale>
          <a:sx n="119" d="100"/>
          <a:sy n="119" d="100"/>
        </p:scale>
        <p:origin x="96" y="17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fr-FR"/>
              <a:t>Modifiez le style du titre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dirty="0"/>
              <a:t>2/15/2021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 panoramiqu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fr-FR"/>
              <a:t>Modifiez le style du titre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Date Placeholder 4"/>
          <p:cNvSpPr>
            <a:spLocks noGrp="1"/>
          </p:cNvSpPr>
          <p:nvPr>
            <p:ph type="dt" sz="half" idx="10"/>
          </p:nvPr>
        </p:nvSpPr>
        <p:spPr/>
        <p:txBody>
          <a:bodyPr/>
          <a:lstStyle/>
          <a:p>
            <a:fld id="{4509A250-FF31-4206-8172-F9D3106AACB1}" type="datetimeFigureOut">
              <a:rPr lang="en-US" dirty="0"/>
              <a:t>2/15/2021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‹N°›</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fr-FR"/>
              <a:t>Modifiez le style du titre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4" name="Date Placeholder 3"/>
          <p:cNvSpPr>
            <a:spLocks noGrp="1"/>
          </p:cNvSpPr>
          <p:nvPr>
            <p:ph type="dt" sz="half" idx="10"/>
          </p:nvPr>
        </p:nvSpPr>
        <p:spPr/>
        <p:txBody>
          <a:bodyPr/>
          <a:lstStyle/>
          <a:p>
            <a:fld id="{4509A250-FF31-4206-8172-F9D3106AACB1}" type="datetimeFigureOut">
              <a:rPr lang="en-US" dirty="0"/>
              <a:t>2/15/2021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fr-FR"/>
              <a:t>Modifiez le style du titre</a:t>
            </a:r>
            <a:endParaRPr lang="en-US" dirty="0"/>
          </a:p>
        </p:txBody>
      </p:sp>
      <p:sp>
        <p:nvSpPr>
          <p:cNvPr id="14" name="Text Placeholder 3"/>
          <p:cNvSpPr>
            <a:spLocks noGrp="1"/>
          </p:cNvSpPr>
          <p:nvPr>
            <p:ph type="body" sz="half" idx="13"/>
          </p:nvPr>
        </p:nvSpPr>
        <p:spPr>
          <a:xfrm>
            <a:off x="1930400" y="3771174"/>
            <a:ext cx="7279649" cy="342174"/>
          </a:xfrm>
        </p:spPr>
        <p:txBody>
          <a:bodyPr anchor="t">
            <a:normAutofit/>
          </a:bodyPr>
          <a:lstStyle>
            <a:lvl1pPr marL="0" indent="0">
              <a:buNone/>
              <a:defRPr lang="en-US" sz="1400" b="0" i="0" kern="1200" cap="small" dirty="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4" name="Date Placeholder 3"/>
          <p:cNvSpPr>
            <a:spLocks noGrp="1"/>
          </p:cNvSpPr>
          <p:nvPr>
            <p:ph type="dt" sz="half" idx="10"/>
          </p:nvPr>
        </p:nvSpPr>
        <p:spPr/>
        <p:txBody>
          <a:bodyPr/>
          <a:lstStyle/>
          <a:p>
            <a:fld id="{4509A250-FF31-4206-8172-F9D3106AACB1}" type="datetimeFigureOut">
              <a:rPr lang="en-US" dirty="0"/>
              <a:t>2/15/2021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a:t>
            </a:fld>
            <a:endParaRPr lang="en-US" dirty="0"/>
          </a:p>
        </p:txBody>
      </p:sp>
      <p:sp>
        <p:nvSpPr>
          <p:cNvPr id="9" name="TextBox 8"/>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
        <p:nvSpPr>
          <p:cNvPr id="13" name="TextBox 12"/>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fr-FR"/>
              <a:t>Modifiez le style du titre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Date Placeholder 3"/>
          <p:cNvSpPr>
            <a:spLocks noGrp="1"/>
          </p:cNvSpPr>
          <p:nvPr>
            <p:ph type="dt" sz="half" idx="10"/>
          </p:nvPr>
        </p:nvSpPr>
        <p:spPr/>
        <p:txBody>
          <a:bodyPr/>
          <a:lstStyle/>
          <a:p>
            <a:fld id="{4509A250-FF31-4206-8172-F9D3106AACB1}" type="datetimeFigureOut">
              <a:rPr lang="en-US" dirty="0"/>
              <a:t>2/15/2021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onn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fr-FR"/>
              <a:t>Modifiez le style du titre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2/15/2021</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colonnes d’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fr-FR"/>
              <a:t>Modifiez le style du titre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2/15/2021</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nchor="t" anchorCtr="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2/15/2021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fr-FR"/>
              <a:t>Modifiez le style du titre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2/15/2021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2/15/2021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fr-FR"/>
              <a:t>Modifiez le style du titre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Date Placeholder 3"/>
          <p:cNvSpPr>
            <a:spLocks noGrp="1"/>
          </p:cNvSpPr>
          <p:nvPr>
            <p:ph type="dt" sz="half" idx="10"/>
          </p:nvPr>
        </p:nvSpPr>
        <p:spPr/>
        <p:txBody>
          <a:bodyPr/>
          <a:lstStyle/>
          <a:p>
            <a:fld id="{4509A250-FF31-4206-8172-F9D3106AACB1}" type="datetimeFigureOut">
              <a:rPr lang="en-US" dirty="0"/>
              <a:t>2/15/2021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4509A250-FF31-4206-8172-F9D3106AACB1}" type="datetimeFigureOut">
              <a:rPr lang="en-US" dirty="0"/>
              <a:t>2/15/2021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‹N°›</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a:t>Modifiez le style du titre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4509A250-FF31-4206-8172-F9D3106AACB1}" type="datetimeFigureOut">
              <a:rPr lang="en-US" dirty="0"/>
              <a:t>2/15/2021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dirty="0"/>
              <a:t>‹N°›</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7" name="Date Placeholder 2"/>
          <p:cNvSpPr>
            <a:spLocks noGrp="1"/>
          </p:cNvSpPr>
          <p:nvPr>
            <p:ph type="dt" sz="half" idx="10"/>
          </p:nvPr>
        </p:nvSpPr>
        <p:spPr/>
        <p:txBody>
          <a:bodyPr/>
          <a:lstStyle/>
          <a:p>
            <a:fld id="{4509A250-FF31-4206-8172-F9D3106AACB1}" type="datetimeFigureOut">
              <a:rPr lang="en-US" dirty="0"/>
              <a:t>2/15/2021</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02111984F565}" type="slidenum">
              <a:rPr lang="en-US" dirty="0"/>
              <a:t>‹N°›</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509A250-FF31-4206-8172-F9D3106AACB1}" type="datetimeFigureOut">
              <a:rPr lang="en-US" dirty="0"/>
              <a:t>2/15/2021</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02111984F565}" type="slidenum">
              <a:rPr lang="en-US" dirty="0"/>
              <a:t>‹N°›</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3401064" cy="1447800"/>
          </a:xfrm>
        </p:spPr>
        <p:txBody>
          <a:bodyPr anchor="b"/>
          <a:lstStyle>
            <a:lvl1pPr algn="l">
              <a:defRPr sz="2400" b="0"/>
            </a:lvl1pPr>
          </a:lstStyle>
          <a:p>
            <a:r>
              <a:rPr lang="fr-FR"/>
              <a:t>Modifiez le style du titre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1154954"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7" name="Date Placeholder 4"/>
          <p:cNvSpPr>
            <a:spLocks noGrp="1"/>
          </p:cNvSpPr>
          <p:nvPr>
            <p:ph type="dt" sz="half" idx="10"/>
          </p:nvPr>
        </p:nvSpPr>
        <p:spPr/>
        <p:txBody>
          <a:bodyPr/>
          <a:lstStyle/>
          <a:p>
            <a:fld id="{4509A250-FF31-4206-8172-F9D3106AACB1}" type="datetimeFigureOut">
              <a:rPr lang="en-US" dirty="0"/>
              <a:t>2/15/2021</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02111984F565}" type="slidenum">
              <a:rPr lang="en-US" dirty="0"/>
              <a:t>‹N°›</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fr-FR"/>
              <a:t>Modifiez le style du titre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Date Placeholder 4"/>
          <p:cNvSpPr>
            <a:spLocks noGrp="1"/>
          </p:cNvSpPr>
          <p:nvPr>
            <p:ph type="dt" sz="half" idx="10"/>
          </p:nvPr>
        </p:nvSpPr>
        <p:spPr/>
        <p:txBody>
          <a:bodyPr/>
          <a:lstStyle/>
          <a:p>
            <a:fld id="{4509A250-FF31-4206-8172-F9D3106AACB1}" type="datetimeFigureOut">
              <a:rPr lang="en-US" dirty="0"/>
              <a:t>2/15/2021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‹N°›</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fr-FR"/>
              <a:t>Modifiez le style du titre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509A250-FF31-4206-8172-F9D3106AACB1}" type="datetimeFigureOut">
              <a:rPr lang="en-US" dirty="0"/>
              <a:t>2/15/2021</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02111984F565}" type="slidenum">
              <a:rPr lang="en-US" dirty="0"/>
              <a:t>‹N°›</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64" r:id="rId12"/>
    <p:sldLayoutId id="2147483662" r:id="rId13"/>
    <p:sldLayoutId id="2147483669" r:id="rId14"/>
    <p:sldLayoutId id="2147483670" r:id="rId15"/>
    <p:sldLayoutId id="2147483658" r:id="rId16"/>
    <p:sldLayoutId id="2147483659" r:id="rId17"/>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1.xml"/><Relationship Id="rId5" Type="http://schemas.openxmlformats.org/officeDocument/2006/relationships/image" Target="../media/image19.jp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1.xml"/><Relationship Id="rId5" Type="http://schemas.openxmlformats.org/officeDocument/2006/relationships/image" Target="../media/image23.jpg"/><Relationship Id="rId4" Type="http://schemas.openxmlformats.org/officeDocument/2006/relationships/image" Target="../media/image22.jpg"/></Relationships>
</file>

<file path=ppt/slides/_rels/slide1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6.jp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6.jpg"/><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1.jpg"/><Relationship Id="rId3" Type="http://schemas.openxmlformats.org/officeDocument/2006/relationships/image" Target="../media/image2.png"/><Relationship Id="rId7" Type="http://schemas.openxmlformats.org/officeDocument/2006/relationships/image" Target="../media/image6.jp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8" Type="http://schemas.openxmlformats.org/officeDocument/2006/relationships/image" Target="../media/image32.jpg"/><Relationship Id="rId3" Type="http://schemas.openxmlformats.org/officeDocument/2006/relationships/image" Target="../media/image2.png"/><Relationship Id="rId7" Type="http://schemas.openxmlformats.org/officeDocument/2006/relationships/image" Target="../media/image6.jp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jp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2.xml"/><Relationship Id="rId5" Type="http://schemas.openxmlformats.org/officeDocument/2006/relationships/image" Target="../media/image6.jpg"/><Relationship Id="rId4" Type="http://schemas.openxmlformats.org/officeDocument/2006/relationships/image" Target="../media/image1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227144" y="2127204"/>
            <a:ext cx="8825658" cy="1616242"/>
          </a:xfrm>
        </p:spPr>
        <p:txBody>
          <a:bodyPr/>
          <a:lstStyle/>
          <a:p>
            <a:pPr algn="ctr"/>
            <a:r>
              <a:rPr lang="fr-FR" sz="4400" dirty="0"/>
              <a:t/>
            </a:r>
            <a:br>
              <a:rPr lang="fr-FR" sz="4400" dirty="0"/>
            </a:br>
            <a:r>
              <a:rPr lang="fr-FR" sz="4400" dirty="0"/>
              <a:t>Une entrée en 6</a:t>
            </a:r>
            <a:r>
              <a:rPr lang="fr-FR" sz="4400" baseline="30000" dirty="0"/>
              <a:t>ème</a:t>
            </a:r>
            <a:r>
              <a:rPr lang="fr-FR" sz="4400" dirty="0"/>
              <a:t> </a:t>
            </a:r>
            <a:br>
              <a:rPr lang="fr-FR" sz="4400" dirty="0"/>
            </a:br>
            <a:r>
              <a:rPr lang="fr-FR" sz="4400" dirty="0"/>
              <a:t>au collège Mère Teresa </a:t>
            </a:r>
          </a:p>
        </p:txBody>
      </p:sp>
      <p:sp>
        <p:nvSpPr>
          <p:cNvPr id="3" name="Sous-titre 2"/>
          <p:cNvSpPr>
            <a:spLocks noGrp="1"/>
          </p:cNvSpPr>
          <p:nvPr>
            <p:ph type="subTitle" idx="1"/>
          </p:nvPr>
        </p:nvSpPr>
        <p:spPr>
          <a:xfrm>
            <a:off x="1162977" y="4151738"/>
            <a:ext cx="8825658" cy="861420"/>
          </a:xfrm>
        </p:spPr>
        <p:txBody>
          <a:bodyPr/>
          <a:lstStyle/>
          <a:p>
            <a:r>
              <a:rPr lang="fr-FR" dirty="0"/>
              <a:t>Une étape attendue par les enfants et leurs parents….</a:t>
            </a:r>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44022" y="254401"/>
            <a:ext cx="2608780" cy="1329707"/>
          </a:xfrm>
          <a:prstGeom prst="rect">
            <a:avLst/>
          </a:prstGeom>
        </p:spPr>
      </p:pic>
      <p:pic>
        <p:nvPicPr>
          <p:cNvPr id="5" name="Image 4" descr="C:\Users\TERRA\Downloads\PERSPECTIVE EXTERIEURE maj pour dpc.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55290" y="4905213"/>
            <a:ext cx="3441031" cy="1481489"/>
          </a:xfrm>
          <a:prstGeom prst="rect">
            <a:avLst/>
          </a:prstGeom>
          <a:noFill/>
          <a:ln>
            <a:noFill/>
          </a:ln>
        </p:spPr>
      </p:pic>
    </p:spTree>
    <p:extLst>
      <p:ext uri="{BB962C8B-B14F-4D97-AF65-F5344CB8AC3E}">
        <p14:creationId xmlns:p14="http://schemas.microsoft.com/office/powerpoint/2010/main" val="320030566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786063" y="3457074"/>
            <a:ext cx="5061284" cy="13635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p:cNvSpPr>
            <a:spLocks noGrp="1"/>
          </p:cNvSpPr>
          <p:nvPr>
            <p:ph type="title"/>
          </p:nvPr>
        </p:nvSpPr>
        <p:spPr>
          <a:xfrm>
            <a:off x="285893" y="1126972"/>
            <a:ext cx="9404723" cy="1400530"/>
          </a:xfrm>
        </p:spPr>
        <p:txBody>
          <a:bodyPr/>
          <a:lstStyle/>
          <a:p>
            <a:r>
              <a:rPr lang="fr-FR" sz="4000" u="sng" dirty="0" smtClean="0"/>
              <a:t>Evolution </a:t>
            </a:r>
            <a:r>
              <a:rPr lang="fr-FR" sz="4000" u="sng" dirty="0"/>
              <a:t>du chantier….</a:t>
            </a:r>
            <a:r>
              <a:rPr lang="fr-FR" sz="3200" dirty="0"/>
              <a:t/>
            </a:r>
            <a:br>
              <a:rPr lang="fr-FR" sz="3200" dirty="0"/>
            </a:br>
            <a:r>
              <a:rPr lang="fr-FR" sz="2400" dirty="0"/>
              <a:t/>
            </a:r>
            <a:br>
              <a:rPr lang="fr-FR" sz="2400" dirty="0"/>
            </a:br>
            <a:endParaRPr lang="fr-FR" sz="2400"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21886" y="160692"/>
            <a:ext cx="2228946" cy="1136104"/>
          </a:xfrm>
          <a:prstGeom prst="rect">
            <a:avLst/>
          </a:prstGeom>
        </p:spPr>
      </p:pic>
      <p:pic>
        <p:nvPicPr>
          <p:cNvPr id="8" name="Image 7"/>
          <p:cNvPicPr>
            <a:picLocks noChangeAspect="1"/>
          </p:cNvPicPr>
          <p:nvPr/>
        </p:nvPicPr>
        <p:blipFill>
          <a:blip r:embed="rId3"/>
          <a:stretch>
            <a:fillRect/>
          </a:stretch>
        </p:blipFill>
        <p:spPr>
          <a:xfrm>
            <a:off x="513346" y="2107332"/>
            <a:ext cx="8254583" cy="3579594"/>
          </a:xfrm>
          <a:prstGeom prst="rect">
            <a:avLst/>
          </a:prstGeom>
          <a:ln>
            <a:solidFill>
              <a:schemeClr val="accent1"/>
            </a:solidFill>
          </a:ln>
        </p:spPr>
      </p:pic>
      <p:sp>
        <p:nvSpPr>
          <p:cNvPr id="9" name="ZoneTexte 8"/>
          <p:cNvSpPr txBox="1"/>
          <p:nvPr/>
        </p:nvSpPr>
        <p:spPr>
          <a:xfrm>
            <a:off x="8694821" y="2277156"/>
            <a:ext cx="3497179" cy="1754326"/>
          </a:xfrm>
          <a:prstGeom prst="rect">
            <a:avLst/>
          </a:prstGeom>
          <a:noFill/>
        </p:spPr>
        <p:txBody>
          <a:bodyPr wrap="square" rtlCol="0">
            <a:spAutoFit/>
          </a:bodyPr>
          <a:lstStyle/>
          <a:p>
            <a:pPr marL="285750" indent="-285750">
              <a:buFont typeface="Arial" panose="020B0604020202020204" pitchFamily="34" charset="0"/>
              <a:buChar char="•"/>
            </a:pPr>
            <a:r>
              <a:rPr lang="fr-FR" dirty="0" smtClean="0"/>
              <a:t>Nombreux artisans présents sur site.</a:t>
            </a:r>
          </a:p>
          <a:p>
            <a:pPr marL="285750" indent="-285750">
              <a:buFont typeface="Arial" panose="020B0604020202020204" pitchFamily="34" charset="0"/>
              <a:buChar char="•"/>
            </a:pPr>
            <a:r>
              <a:rPr lang="fr-FR" dirty="0" smtClean="0"/>
              <a:t>Planning respecté.</a:t>
            </a:r>
          </a:p>
          <a:p>
            <a:pPr marL="285750" indent="-285750">
              <a:buFont typeface="Arial" panose="020B0604020202020204" pitchFamily="34" charset="0"/>
              <a:buChar char="•"/>
            </a:pPr>
            <a:r>
              <a:rPr lang="fr-FR" dirty="0" smtClean="0"/>
              <a:t>Début des travaux de la gare routière cette semaine.</a:t>
            </a:r>
            <a:endParaRPr lang="fr-FR" dirty="0"/>
          </a:p>
        </p:txBody>
      </p:sp>
      <p:cxnSp>
        <p:nvCxnSpPr>
          <p:cNvPr id="15" name="Connecteur droit avec flèche 14"/>
          <p:cNvCxnSpPr/>
          <p:nvPr/>
        </p:nvCxnSpPr>
        <p:spPr>
          <a:xfrm>
            <a:off x="1034473" y="3154319"/>
            <a:ext cx="4886036" cy="0"/>
          </a:xfrm>
          <a:prstGeom prst="straightConnector1">
            <a:avLst/>
          </a:prstGeom>
          <a:ln>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351030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Grp="1" noChangeAspect="1"/>
          </p:cNvPicPr>
          <p:nvPr>
            <p:ph idx="1"/>
          </p:nvPr>
        </p:nvPicPr>
        <p:blipFill>
          <a:blip r:embed="rId2"/>
          <a:stretch>
            <a:fillRect/>
          </a:stretch>
        </p:blipFill>
        <p:spPr>
          <a:xfrm>
            <a:off x="906379" y="705852"/>
            <a:ext cx="8704035" cy="5487327"/>
          </a:xfrm>
          <a:prstGeom prst="rect">
            <a:avLst/>
          </a:prstGeom>
        </p:spPr>
      </p:pic>
    </p:spTree>
    <p:extLst>
      <p:ext uri="{BB962C8B-B14F-4D97-AF65-F5344CB8AC3E}">
        <p14:creationId xmlns:p14="http://schemas.microsoft.com/office/powerpoint/2010/main" val="427062640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1114926" y="691468"/>
            <a:ext cx="8438649" cy="4637770"/>
          </a:xfrm>
          <a:prstGeom prst="rect">
            <a:avLst/>
          </a:prstGeom>
        </p:spPr>
      </p:pic>
    </p:spTree>
    <p:extLst>
      <p:ext uri="{BB962C8B-B14F-4D97-AF65-F5344CB8AC3E}">
        <p14:creationId xmlns:p14="http://schemas.microsoft.com/office/powerpoint/2010/main" val="206372192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Grp="1" noChangeAspect="1"/>
          </p:cNvPicPr>
          <p:nvPr>
            <p:ph idx="1"/>
          </p:nvPr>
        </p:nvPicPr>
        <p:blipFill>
          <a:blip r:embed="rId2"/>
          <a:stretch>
            <a:fillRect/>
          </a:stretch>
        </p:blipFill>
        <p:spPr>
          <a:xfrm>
            <a:off x="1968925" y="1509520"/>
            <a:ext cx="6539345" cy="4910205"/>
          </a:xfrm>
          <a:prstGeom prst="rect">
            <a:avLst/>
          </a:prstGeom>
        </p:spPr>
      </p:pic>
      <p:sp>
        <p:nvSpPr>
          <p:cNvPr id="5" name="ZoneTexte 4"/>
          <p:cNvSpPr txBox="1"/>
          <p:nvPr/>
        </p:nvSpPr>
        <p:spPr>
          <a:xfrm>
            <a:off x="557341" y="898357"/>
            <a:ext cx="2823168" cy="369332"/>
          </a:xfrm>
          <a:prstGeom prst="rect">
            <a:avLst/>
          </a:prstGeom>
          <a:solidFill>
            <a:schemeClr val="accent3">
              <a:lumMod val="75000"/>
            </a:schemeClr>
          </a:solidFill>
        </p:spPr>
        <p:txBody>
          <a:bodyPr wrap="square" rtlCol="0">
            <a:spAutoFit/>
          </a:bodyPr>
          <a:lstStyle/>
          <a:p>
            <a:pPr algn="ctr"/>
            <a:r>
              <a:rPr lang="fr-FR" dirty="0"/>
              <a:t>Cours extérieures</a:t>
            </a:r>
          </a:p>
        </p:txBody>
      </p:sp>
    </p:spTree>
    <p:extLst>
      <p:ext uri="{BB962C8B-B14F-4D97-AF65-F5344CB8AC3E}">
        <p14:creationId xmlns:p14="http://schemas.microsoft.com/office/powerpoint/2010/main" val="182913213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7091" y="203200"/>
            <a:ext cx="4162521" cy="3121891"/>
          </a:xfrm>
          <a:prstGeom prst="rect">
            <a:avLst/>
          </a:prstGeom>
        </p:spPr>
      </p:pic>
      <p:pic>
        <p:nvPicPr>
          <p:cNvPr id="4" name="Image 3"/>
          <p:cNvPicPr>
            <a:picLocks noChangeAspect="1"/>
          </p:cNvPicPr>
          <p:nvPr/>
        </p:nvPicPr>
        <p:blipFill>
          <a:blip r:embed="rId3"/>
          <a:stretch>
            <a:fillRect/>
          </a:stretch>
        </p:blipFill>
        <p:spPr>
          <a:xfrm>
            <a:off x="7101619" y="3548414"/>
            <a:ext cx="4608703" cy="3024691"/>
          </a:xfrm>
          <a:prstGeom prst="rect">
            <a:avLst/>
          </a:prstGeom>
        </p:spPr>
      </p:pic>
      <p:pic>
        <p:nvPicPr>
          <p:cNvPr id="5" name="Image 4"/>
          <p:cNvPicPr>
            <a:picLocks noChangeAspect="1"/>
          </p:cNvPicPr>
          <p:nvPr/>
        </p:nvPicPr>
        <p:blipFill>
          <a:blip r:embed="rId4"/>
          <a:stretch>
            <a:fillRect/>
          </a:stretch>
        </p:blipFill>
        <p:spPr>
          <a:xfrm>
            <a:off x="455659" y="3870036"/>
            <a:ext cx="3805384" cy="2703069"/>
          </a:xfrm>
          <a:prstGeom prst="rect">
            <a:avLst/>
          </a:prstGeom>
        </p:spPr>
      </p:pic>
      <p:sp>
        <p:nvSpPr>
          <p:cNvPr id="7" name="ZoneTexte 6"/>
          <p:cNvSpPr txBox="1"/>
          <p:nvPr/>
        </p:nvSpPr>
        <p:spPr>
          <a:xfrm>
            <a:off x="4575597" y="5221570"/>
            <a:ext cx="2059709" cy="369332"/>
          </a:xfrm>
          <a:prstGeom prst="rect">
            <a:avLst/>
          </a:prstGeom>
          <a:noFill/>
        </p:spPr>
        <p:txBody>
          <a:bodyPr wrap="square" rtlCol="0">
            <a:spAutoFit/>
          </a:bodyPr>
          <a:lstStyle/>
          <a:p>
            <a:r>
              <a:rPr lang="fr-FR" dirty="0"/>
              <a:t>Octobre 2020</a:t>
            </a:r>
          </a:p>
        </p:txBody>
      </p:sp>
      <p:pic>
        <p:nvPicPr>
          <p:cNvPr id="9" name="Imag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45354" y="206386"/>
            <a:ext cx="4318369" cy="3238777"/>
          </a:xfrm>
          <a:prstGeom prst="rect">
            <a:avLst/>
          </a:prstGeom>
        </p:spPr>
      </p:pic>
    </p:spTree>
    <p:extLst>
      <p:ext uri="{BB962C8B-B14F-4D97-AF65-F5344CB8AC3E}">
        <p14:creationId xmlns:p14="http://schemas.microsoft.com/office/powerpoint/2010/main" val="391084463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179" y="427121"/>
            <a:ext cx="3815349" cy="2861512"/>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87452" y="251661"/>
            <a:ext cx="4283242" cy="3212432"/>
          </a:xfrm>
          <a:prstGeom prst="rect">
            <a:avLst/>
          </a:prstGeom>
        </p:spPr>
      </p:pic>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6358" y="3882188"/>
            <a:ext cx="3486484" cy="2614863"/>
          </a:xfrm>
          <a:prstGeom prst="rect">
            <a:avLst/>
          </a:prstGeom>
        </p:spPr>
      </p:pic>
      <p:pic>
        <p:nvPicPr>
          <p:cNvPr id="7" name="Imag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72988" y="3625516"/>
            <a:ext cx="4042611" cy="3031958"/>
          </a:xfrm>
          <a:prstGeom prst="rect">
            <a:avLst/>
          </a:prstGeom>
        </p:spPr>
      </p:pic>
    </p:spTree>
    <p:extLst>
      <p:ext uri="{BB962C8B-B14F-4D97-AF65-F5344CB8AC3E}">
        <p14:creationId xmlns:p14="http://schemas.microsoft.com/office/powerpoint/2010/main" val="32057569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llipse 2"/>
          <p:cNvSpPr/>
          <p:nvPr/>
        </p:nvSpPr>
        <p:spPr>
          <a:xfrm>
            <a:off x="3657600" y="3703782"/>
            <a:ext cx="2964873" cy="165330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p:cNvSpPr>
            <a:spLocks noGrp="1"/>
          </p:cNvSpPr>
          <p:nvPr>
            <p:ph type="title"/>
          </p:nvPr>
        </p:nvSpPr>
        <p:spPr>
          <a:xfrm>
            <a:off x="646111" y="452718"/>
            <a:ext cx="9404723" cy="975029"/>
          </a:xfrm>
        </p:spPr>
        <p:txBody>
          <a:bodyPr/>
          <a:lstStyle/>
          <a:p>
            <a:r>
              <a:rPr lang="fr-FR" u="sng" dirty="0"/>
              <a:t>L’année de 6</a:t>
            </a:r>
            <a:r>
              <a:rPr lang="fr-FR" u="sng" baseline="30000" dirty="0"/>
              <a:t>ème</a:t>
            </a:r>
            <a:r>
              <a:rPr lang="fr-FR" u="sng" dirty="0"/>
              <a:t> … </a:t>
            </a:r>
          </a:p>
        </p:txBody>
      </p:sp>
      <p:pic>
        <p:nvPicPr>
          <p:cNvPr id="4" name="Espace réservé du contenu 3"/>
          <p:cNvPicPr>
            <a:picLocks noGrp="1" noChangeAspect="1"/>
          </p:cNvPicPr>
          <p:nvPr>
            <p:ph idx="1"/>
          </p:nvPr>
        </p:nvPicPr>
        <p:blipFill>
          <a:blip r:embed="rId2"/>
          <a:stretch>
            <a:fillRect/>
          </a:stretch>
        </p:blipFill>
        <p:spPr>
          <a:xfrm>
            <a:off x="1478283" y="1719773"/>
            <a:ext cx="7740377" cy="4526095"/>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21886" y="160692"/>
            <a:ext cx="2228946" cy="1136104"/>
          </a:xfrm>
          <a:prstGeom prst="rect">
            <a:avLst/>
          </a:prstGeom>
        </p:spPr>
      </p:pic>
      <p:sp>
        <p:nvSpPr>
          <p:cNvPr id="6" name="Ellipse 5"/>
          <p:cNvSpPr/>
          <p:nvPr/>
        </p:nvSpPr>
        <p:spPr>
          <a:xfrm>
            <a:off x="3823855" y="3592945"/>
            <a:ext cx="2798618" cy="187498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Flèche droite 6"/>
          <p:cNvSpPr/>
          <p:nvPr/>
        </p:nvSpPr>
        <p:spPr>
          <a:xfrm rot="2439434">
            <a:off x="3100995" y="3162976"/>
            <a:ext cx="1113208" cy="7526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Ellipse 7"/>
          <p:cNvSpPr/>
          <p:nvPr/>
        </p:nvSpPr>
        <p:spPr>
          <a:xfrm>
            <a:off x="9580361" y="1858241"/>
            <a:ext cx="1639570" cy="6477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fr-FR" sz="1100">
                <a:effectLst/>
                <a:ea typeface="Calibri" panose="020F0502020204030204" pitchFamily="34" charset="0"/>
                <a:cs typeface="Times New Roman" panose="02020603050405020304" pitchFamily="18" charset="0"/>
              </a:rPr>
              <a:t>Orientations…</a:t>
            </a:r>
          </a:p>
        </p:txBody>
      </p:sp>
      <p:cxnSp>
        <p:nvCxnSpPr>
          <p:cNvPr id="11" name="Connecteur en arc 10"/>
          <p:cNvCxnSpPr/>
          <p:nvPr/>
        </p:nvCxnSpPr>
        <p:spPr>
          <a:xfrm flipV="1">
            <a:off x="8936359" y="2373744"/>
            <a:ext cx="724877" cy="323274"/>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870912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706354" y="452688"/>
            <a:ext cx="5276850" cy="2647950"/>
          </a:xfrm>
          <a:prstGeom prst="rect">
            <a:avLst/>
          </a:prstGeom>
        </p:spPr>
      </p:pic>
      <p:sp>
        <p:nvSpPr>
          <p:cNvPr id="5" name="ZoneTexte 4"/>
          <p:cNvSpPr txBox="1"/>
          <p:nvPr/>
        </p:nvSpPr>
        <p:spPr>
          <a:xfrm>
            <a:off x="5181600" y="3834063"/>
            <a:ext cx="5261811" cy="2366211"/>
          </a:xfrm>
          <a:prstGeom prst="rect">
            <a:avLst/>
          </a:prstGeom>
          <a:solidFill>
            <a:schemeClr val="tx1"/>
          </a:solidFill>
        </p:spPr>
        <p:txBody>
          <a:bodyPr wrap="square" rtlCol="0">
            <a:spAutoFit/>
          </a:bodyPr>
          <a:lstStyle/>
          <a:p>
            <a:endParaRPr lang="fr-FR" dirty="0"/>
          </a:p>
        </p:txBody>
      </p:sp>
      <p:pic>
        <p:nvPicPr>
          <p:cNvPr id="6" name="Image 5"/>
          <p:cNvPicPr>
            <a:picLocks noChangeAspect="1"/>
          </p:cNvPicPr>
          <p:nvPr/>
        </p:nvPicPr>
        <p:blipFill>
          <a:blip r:embed="rId3"/>
          <a:stretch>
            <a:fillRect/>
          </a:stretch>
        </p:blipFill>
        <p:spPr>
          <a:xfrm>
            <a:off x="5316970" y="3946813"/>
            <a:ext cx="3257550" cy="571500"/>
          </a:xfrm>
          <a:prstGeom prst="rect">
            <a:avLst/>
          </a:prstGeom>
        </p:spPr>
      </p:pic>
      <p:pic>
        <p:nvPicPr>
          <p:cNvPr id="7" name="Image 6"/>
          <p:cNvPicPr>
            <a:picLocks noChangeAspect="1"/>
          </p:cNvPicPr>
          <p:nvPr/>
        </p:nvPicPr>
        <p:blipFill>
          <a:blip r:embed="rId4"/>
          <a:stretch>
            <a:fillRect/>
          </a:stretch>
        </p:blipFill>
        <p:spPr>
          <a:xfrm>
            <a:off x="9472180" y="3374303"/>
            <a:ext cx="1504950" cy="1476375"/>
          </a:xfrm>
          <a:prstGeom prst="rect">
            <a:avLst/>
          </a:prstGeom>
        </p:spPr>
      </p:pic>
      <p:sp>
        <p:nvSpPr>
          <p:cNvPr id="8" name="ZoneTexte 7"/>
          <p:cNvSpPr txBox="1"/>
          <p:nvPr/>
        </p:nvSpPr>
        <p:spPr>
          <a:xfrm>
            <a:off x="5181600" y="4518313"/>
            <a:ext cx="4904509" cy="1200329"/>
          </a:xfrm>
          <a:prstGeom prst="rect">
            <a:avLst/>
          </a:prstGeom>
          <a:noFill/>
        </p:spPr>
        <p:txBody>
          <a:bodyPr wrap="square" rtlCol="0">
            <a:spAutoFit/>
          </a:bodyPr>
          <a:lstStyle/>
          <a:p>
            <a:pPr marL="285750" indent="-285750">
              <a:buFont typeface="Arial" panose="020B0604020202020204" pitchFamily="34" charset="0"/>
              <a:buChar char="•"/>
            </a:pPr>
            <a:r>
              <a:rPr lang="fr-FR" dirty="0">
                <a:solidFill>
                  <a:schemeClr val="bg1"/>
                </a:solidFill>
              </a:rPr>
              <a:t>Lundi, mardi, jeudi et vendredi</a:t>
            </a:r>
          </a:p>
          <a:p>
            <a:r>
              <a:rPr lang="fr-FR" dirty="0">
                <a:solidFill>
                  <a:schemeClr val="bg1"/>
                </a:solidFill>
              </a:rPr>
              <a:t>	</a:t>
            </a:r>
            <a:r>
              <a:rPr lang="fr-FR" b="1" dirty="0">
                <a:solidFill>
                  <a:schemeClr val="bg1"/>
                </a:solidFill>
              </a:rPr>
              <a:t>8h30 -12h30 et 14h00 -17h05</a:t>
            </a:r>
          </a:p>
          <a:p>
            <a:pPr marL="285750" indent="-285750">
              <a:buFont typeface="Arial" panose="020B0604020202020204" pitchFamily="34" charset="0"/>
              <a:buChar char="•"/>
            </a:pPr>
            <a:r>
              <a:rPr lang="fr-FR" dirty="0">
                <a:solidFill>
                  <a:schemeClr val="bg1"/>
                </a:solidFill>
              </a:rPr>
              <a:t>Mercredi :</a:t>
            </a:r>
          </a:p>
          <a:p>
            <a:r>
              <a:rPr lang="fr-FR" dirty="0">
                <a:solidFill>
                  <a:schemeClr val="bg1"/>
                </a:solidFill>
              </a:rPr>
              <a:t>	</a:t>
            </a:r>
            <a:r>
              <a:rPr lang="fr-FR" b="1" dirty="0">
                <a:solidFill>
                  <a:schemeClr val="bg1"/>
                </a:solidFill>
              </a:rPr>
              <a:t>8h30-11h30 (Cours 1 semaine sur 2</a:t>
            </a:r>
            <a:r>
              <a:rPr lang="fr-FR" dirty="0">
                <a:solidFill>
                  <a:schemeClr val="bg1"/>
                </a:solidFill>
              </a:rPr>
              <a:t>)</a:t>
            </a:r>
          </a:p>
        </p:txBody>
      </p:sp>
      <p:pic>
        <p:nvPicPr>
          <p:cNvPr id="9" name="Imag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21886" y="160692"/>
            <a:ext cx="2228946" cy="1136104"/>
          </a:xfrm>
          <a:prstGeom prst="rect">
            <a:avLst/>
          </a:prstGeom>
        </p:spPr>
      </p:pic>
    </p:spTree>
    <p:extLst>
      <p:ext uri="{BB962C8B-B14F-4D97-AF65-F5344CB8AC3E}">
        <p14:creationId xmlns:p14="http://schemas.microsoft.com/office/powerpoint/2010/main" val="369922188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2000"/>
                <a:hueMod val="108000"/>
                <a:satMod val="164000"/>
                <a:lumMod val="69000"/>
              </a:schemeClr>
              <a:schemeClr val="bg2">
                <a:tint val="96000"/>
                <a:hueMod val="90000"/>
                <a:satMod val="130000"/>
                <a:lumMod val="134000"/>
              </a:schemeClr>
            </a:duotone>
            <a:extLst/>
          </a:blip>
          <a:stretch/>
        </a:blipFill>
        <a:effectLst/>
      </p:bgPr>
    </p:bg>
    <p:spTree>
      <p:nvGrpSpPr>
        <p:cNvPr id="1" name=""/>
        <p:cNvGrpSpPr/>
        <p:nvPr/>
      </p:nvGrpSpPr>
      <p:grpSpPr>
        <a:xfrm>
          <a:off x="0" y="0"/>
          <a:ext cx="0" cy="0"/>
          <a:chOff x="0" y="0"/>
          <a:chExt cx="0" cy="0"/>
        </a:xfrm>
      </p:grpSpPr>
      <p:sp>
        <p:nvSpPr>
          <p:cNvPr id="14" name="Freeform 11">
            <a:extLst>
              <a:ext uri="{FF2B5EF4-FFF2-40B4-BE49-F238E27FC236}">
                <a16:creationId xmlns="" xmlns:a16="http://schemas.microsoft.com/office/drawing/2014/main" id="{2FEA51AE-2D18-46BE-B2CA-B90B1316898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3948110"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sp>
        <p:nvSpPr>
          <p:cNvPr id="16" name="Rectangle 15">
            <a:extLst>
              <a:ext uri="{FF2B5EF4-FFF2-40B4-BE49-F238E27FC236}">
                <a16:creationId xmlns="" xmlns:a16="http://schemas.microsoft.com/office/drawing/2014/main" id="{5E6A537E-C106-45AE-9BBB-3CE55944181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639056" y="0"/>
            <a:ext cx="7552944"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 xmlns:a16="http://schemas.microsoft.com/office/drawing/2014/main" id="{86D3F3B7-282C-4DDC-AD1B-C497F2942BA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Rectangle 1">
            <a:extLst>
              <a:ext uri="{FF2B5EF4-FFF2-40B4-BE49-F238E27FC236}">
                <a16:creationId xmlns="" xmlns:a16="http://schemas.microsoft.com/office/drawing/2014/main" id="{766083D8-225B-474E-9E4E-51ECC75D56AD}"/>
              </a:ext>
            </a:extLst>
          </p:cNvPr>
          <p:cNvSpPr/>
          <p:nvPr/>
        </p:nvSpPr>
        <p:spPr>
          <a:xfrm>
            <a:off x="4985329" y="268357"/>
            <a:ext cx="6474487" cy="6440556"/>
          </a:xfrm>
          <a:prstGeom prst="rect">
            <a:avLst/>
          </a:prstGeom>
        </p:spPr>
        <p:txBody>
          <a:bodyPr vert="horz" lIns="91440" tIns="45720" rIns="91440" bIns="45720" rtlCol="0">
            <a:normAutofit/>
          </a:bodyPr>
          <a:lstStyle/>
          <a:p>
            <a:pPr>
              <a:lnSpc>
                <a:spcPct val="90000"/>
              </a:lnSpc>
              <a:spcBef>
                <a:spcPts val="1000"/>
              </a:spcBef>
              <a:buClr>
                <a:schemeClr val="accent1"/>
              </a:buClr>
              <a:buSzPct val="80000"/>
            </a:pPr>
            <a:endParaRPr lang="en-US" dirty="0">
              <a:solidFill>
                <a:schemeClr val="bg1"/>
              </a:solidFill>
              <a:latin typeface="+mj-lt"/>
              <a:ea typeface="+mj-ea"/>
              <a:cs typeface="+mj-cs"/>
            </a:endParaRPr>
          </a:p>
        </p:txBody>
      </p:sp>
      <p:pic>
        <p:nvPicPr>
          <p:cNvPr id="9" name="Imag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8184" y="345690"/>
            <a:ext cx="2959080" cy="1509130"/>
          </a:xfrm>
          <a:prstGeom prst="rect">
            <a:avLst/>
          </a:prstGeom>
          <a:effectLst/>
        </p:spPr>
      </p:pic>
      <p:sp>
        <p:nvSpPr>
          <p:cNvPr id="13" name="Rectangle 12">
            <a:extLst>
              <a:ext uri="{FF2B5EF4-FFF2-40B4-BE49-F238E27FC236}">
                <a16:creationId xmlns="" xmlns:a16="http://schemas.microsoft.com/office/drawing/2014/main" id="{E145E843-A66A-4FBB-9E2F-8B8CF997475B}"/>
              </a:ext>
            </a:extLst>
          </p:cNvPr>
          <p:cNvSpPr/>
          <p:nvPr/>
        </p:nvSpPr>
        <p:spPr>
          <a:xfrm>
            <a:off x="4720781" y="887897"/>
            <a:ext cx="6096000" cy="5416868"/>
          </a:xfrm>
          <a:prstGeom prst="rect">
            <a:avLst/>
          </a:prstGeom>
        </p:spPr>
        <p:txBody>
          <a:bodyPr>
            <a:spAutoFit/>
          </a:bodyPr>
          <a:lstStyle/>
          <a:p>
            <a:r>
              <a:rPr lang="fr-FR" sz="2000" b="1" dirty="0">
                <a:solidFill>
                  <a:srgbClr val="629D6F"/>
                </a:solidFill>
                <a:latin typeface="arial" panose="020B0604020202020204" pitchFamily="34" charset="0"/>
              </a:rPr>
              <a:t>Qu’est-ce que l’AP ?</a:t>
            </a:r>
          </a:p>
          <a:p>
            <a:endParaRPr lang="fr-FR" sz="2000" b="1" dirty="0">
              <a:solidFill>
                <a:srgbClr val="629D6F"/>
              </a:solidFill>
              <a:latin typeface="arial" panose="020B0604020202020204" pitchFamily="34" charset="0"/>
            </a:endParaRPr>
          </a:p>
          <a:p>
            <a:r>
              <a:rPr lang="fr-FR" dirty="0">
                <a:solidFill>
                  <a:srgbClr val="2D2D2D"/>
                </a:solidFill>
                <a:latin typeface="Times New Roman" panose="02020603050405020304" pitchFamily="18" charset="0"/>
                <a:cs typeface="Times New Roman" panose="02020603050405020304" pitchFamily="18" charset="0"/>
              </a:rPr>
              <a:t>L’accompagnement personnalisé (AP) est une modalité d’enseignement destinée à tous les élèves du collège, de la sixième à la troisième. L'AP vise à soutenir la capacité à apprendre et à progresser. </a:t>
            </a:r>
            <a:endParaRPr lang="fr-FR" dirty="0" smtClean="0">
              <a:solidFill>
                <a:srgbClr val="2D2D2D"/>
              </a:solidFill>
              <a:latin typeface="Times New Roman" panose="02020603050405020304" pitchFamily="18" charset="0"/>
              <a:cs typeface="Times New Roman" panose="02020603050405020304" pitchFamily="18" charset="0"/>
            </a:endParaRPr>
          </a:p>
          <a:p>
            <a:r>
              <a:rPr lang="fr-FR" dirty="0" smtClean="0">
                <a:solidFill>
                  <a:srgbClr val="2D2D2D"/>
                </a:solidFill>
                <a:latin typeface="Times New Roman" panose="02020603050405020304" pitchFamily="18" charset="0"/>
                <a:cs typeface="Times New Roman" panose="02020603050405020304" pitchFamily="18" charset="0"/>
              </a:rPr>
              <a:t>Au collège Mère TERESA, l</a:t>
            </a:r>
            <a:r>
              <a:rPr lang="fr-FR" dirty="0" smtClean="0">
                <a:solidFill>
                  <a:schemeClr val="bg1"/>
                </a:solidFill>
                <a:latin typeface="Times New Roman" panose="02020603050405020304" pitchFamily="18" charset="0"/>
                <a:cs typeface="Times New Roman" panose="02020603050405020304" pitchFamily="18" charset="0"/>
              </a:rPr>
              <a:t>es </a:t>
            </a:r>
            <a:r>
              <a:rPr lang="fr-FR" dirty="0">
                <a:solidFill>
                  <a:schemeClr val="bg1"/>
                </a:solidFill>
                <a:latin typeface="Times New Roman" panose="02020603050405020304" pitchFamily="18" charset="0"/>
                <a:cs typeface="Times New Roman" panose="02020603050405020304" pitchFamily="18" charset="0"/>
              </a:rPr>
              <a:t>activités proposées </a:t>
            </a:r>
            <a:r>
              <a:rPr lang="fr-FR" dirty="0" smtClean="0">
                <a:solidFill>
                  <a:schemeClr val="bg1"/>
                </a:solidFill>
                <a:latin typeface="Times New Roman" panose="02020603050405020304" pitchFamily="18" charset="0"/>
                <a:cs typeface="Times New Roman" panose="02020603050405020304" pitchFamily="18" charset="0"/>
              </a:rPr>
              <a:t>auront </a:t>
            </a:r>
            <a:r>
              <a:rPr lang="fr-FR" dirty="0">
                <a:solidFill>
                  <a:schemeClr val="bg1"/>
                </a:solidFill>
                <a:latin typeface="Times New Roman" panose="02020603050405020304" pitchFamily="18" charset="0"/>
                <a:cs typeface="Times New Roman" panose="02020603050405020304" pitchFamily="18" charset="0"/>
              </a:rPr>
              <a:t>pour objectifs :</a:t>
            </a:r>
          </a:p>
          <a:p>
            <a:pPr marL="285750" lvl="0" indent="-285750">
              <a:buFont typeface="Wingdings" panose="05000000000000000000" pitchFamily="2" charset="2"/>
              <a:buChar char="ü"/>
            </a:pPr>
            <a:r>
              <a:rPr lang="fr-FR" dirty="0">
                <a:solidFill>
                  <a:schemeClr val="bg1"/>
                </a:solidFill>
                <a:latin typeface="Times New Roman" panose="02020603050405020304" pitchFamily="18" charset="0"/>
                <a:cs typeface="Times New Roman" panose="02020603050405020304" pitchFamily="18" charset="0"/>
              </a:rPr>
              <a:t>Aider l’élève dans son travail personnel</a:t>
            </a:r>
          </a:p>
          <a:p>
            <a:pPr marL="285750" lvl="0" indent="-285750">
              <a:buFont typeface="Wingdings" panose="05000000000000000000" pitchFamily="2" charset="2"/>
              <a:buChar char="ü"/>
            </a:pPr>
            <a:r>
              <a:rPr lang="fr-FR" dirty="0">
                <a:solidFill>
                  <a:schemeClr val="bg1"/>
                </a:solidFill>
                <a:latin typeface="Times New Roman" panose="02020603050405020304" pitchFamily="18" charset="0"/>
                <a:cs typeface="Times New Roman" panose="02020603050405020304" pitchFamily="18" charset="0"/>
              </a:rPr>
              <a:t>Apprendre à apprendre </a:t>
            </a:r>
            <a:r>
              <a:rPr lang="fr-FR" dirty="0" smtClean="0">
                <a:solidFill>
                  <a:schemeClr val="bg1"/>
                </a:solidFill>
                <a:latin typeface="Times New Roman" panose="02020603050405020304" pitchFamily="18" charset="0"/>
                <a:cs typeface="Times New Roman" panose="02020603050405020304" pitchFamily="18" charset="0"/>
              </a:rPr>
              <a:t>(mémorisation</a:t>
            </a:r>
            <a:r>
              <a:rPr lang="fr-FR" dirty="0">
                <a:solidFill>
                  <a:schemeClr val="bg1"/>
                </a:solidFill>
                <a:latin typeface="Times New Roman" panose="02020603050405020304" pitchFamily="18" charset="0"/>
                <a:cs typeface="Times New Roman" panose="02020603050405020304" pitchFamily="18" charset="0"/>
              </a:rPr>
              <a:t>, communication, gestion des émotions</a:t>
            </a:r>
            <a:r>
              <a:rPr lang="fr-FR" dirty="0" smtClean="0">
                <a:solidFill>
                  <a:schemeClr val="bg1"/>
                </a:solidFill>
                <a:latin typeface="Times New Roman" panose="02020603050405020304" pitchFamily="18" charset="0"/>
                <a:cs typeface="Times New Roman" panose="02020603050405020304" pitchFamily="18" charset="0"/>
              </a:rPr>
              <a:t>,…)</a:t>
            </a:r>
          </a:p>
          <a:p>
            <a:pPr lvl="0"/>
            <a:endParaRPr lang="fr-FR" dirty="0">
              <a:solidFill>
                <a:schemeClr val="bg1"/>
              </a:solidFill>
              <a:latin typeface="Times New Roman" panose="02020603050405020304" pitchFamily="18" charset="0"/>
              <a:cs typeface="Times New Roman" panose="02020603050405020304" pitchFamily="18" charset="0"/>
            </a:endParaRPr>
          </a:p>
          <a:p>
            <a:endParaRPr lang="fr-FR" dirty="0">
              <a:solidFill>
                <a:schemeClr val="bg1"/>
              </a:solidFill>
              <a:latin typeface="Times New Roman" panose="02020603050405020304" pitchFamily="18" charset="0"/>
              <a:cs typeface="Times New Roman" panose="02020603050405020304" pitchFamily="18" charset="0"/>
            </a:endParaRPr>
          </a:p>
          <a:p>
            <a:r>
              <a:rPr lang="fr-FR" dirty="0" smtClean="0"/>
              <a:t>ont </a:t>
            </a:r>
            <a:r>
              <a:rPr lang="fr-FR" dirty="0"/>
              <a:t>pour objectifs :</a:t>
            </a:r>
          </a:p>
          <a:p>
            <a:pPr lvl="0"/>
            <a:r>
              <a:rPr lang="fr-FR" dirty="0"/>
              <a:t>Aider l’élève dans son travail personnel</a:t>
            </a:r>
          </a:p>
          <a:p>
            <a:pPr lvl="0"/>
            <a:r>
              <a:rPr lang="fr-FR" dirty="0"/>
              <a:t>Apprendre à apprendre (Mémorisation, communication, gestion des émotions,…)</a:t>
            </a:r>
          </a:p>
          <a:p>
            <a:pPr lvl="0"/>
            <a:r>
              <a:rPr lang="fr-FR" dirty="0" smtClean="0"/>
              <a:t>e </a:t>
            </a:r>
            <a:r>
              <a:rPr lang="fr-FR" dirty="0"/>
              <a:t>(Mémorisation, communication, gestion des émotions,…)</a:t>
            </a:r>
          </a:p>
        </p:txBody>
      </p:sp>
    </p:spTree>
    <p:extLst>
      <p:ext uri="{BB962C8B-B14F-4D97-AF65-F5344CB8AC3E}">
        <p14:creationId xmlns:p14="http://schemas.microsoft.com/office/powerpoint/2010/main" val="156873693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296779" y="1447801"/>
            <a:ext cx="9683834" cy="637674"/>
          </a:xfrm>
        </p:spPr>
        <p:txBody>
          <a:bodyPr/>
          <a:lstStyle/>
          <a:p>
            <a:r>
              <a:rPr lang="fr-FR" sz="3600" u="sng" dirty="0" smtClean="0"/>
              <a:t>Les propositions optionnelles au collège</a:t>
            </a:r>
            <a:endParaRPr lang="fr-FR" sz="3600" u="sng"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21886" y="160692"/>
            <a:ext cx="2228946" cy="1136104"/>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66909" y="5777988"/>
            <a:ext cx="1403927" cy="936408"/>
          </a:xfrm>
          <a:prstGeom prst="rect">
            <a:avLst/>
          </a:prstGeom>
        </p:spPr>
      </p:pic>
      <p:pic>
        <p:nvPicPr>
          <p:cNvPr id="6" name="Image 5"/>
          <p:cNvPicPr>
            <a:picLocks noChangeAspect="1"/>
          </p:cNvPicPr>
          <p:nvPr/>
        </p:nvPicPr>
        <p:blipFill>
          <a:blip r:embed="rId4"/>
          <a:stretch>
            <a:fillRect/>
          </a:stretch>
        </p:blipFill>
        <p:spPr>
          <a:xfrm>
            <a:off x="1811003" y="2530892"/>
            <a:ext cx="6981825" cy="3400425"/>
          </a:xfrm>
          <a:prstGeom prst="rect">
            <a:avLst/>
          </a:prstGeom>
        </p:spPr>
      </p:pic>
      <p:pic>
        <p:nvPicPr>
          <p:cNvPr id="7" name="Image 6"/>
          <p:cNvPicPr>
            <a:picLocks noChangeAspect="1"/>
          </p:cNvPicPr>
          <p:nvPr/>
        </p:nvPicPr>
        <p:blipFill>
          <a:blip r:embed="rId5"/>
          <a:stretch>
            <a:fillRect/>
          </a:stretch>
        </p:blipFill>
        <p:spPr>
          <a:xfrm>
            <a:off x="1084511" y="5093642"/>
            <a:ext cx="1171660" cy="1620754"/>
          </a:xfrm>
          <a:prstGeom prst="rect">
            <a:avLst/>
          </a:prstGeom>
        </p:spPr>
      </p:pic>
    </p:spTree>
    <p:extLst>
      <p:ext uri="{BB962C8B-B14F-4D97-AF65-F5344CB8AC3E}">
        <p14:creationId xmlns:p14="http://schemas.microsoft.com/office/powerpoint/2010/main" val="201572530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u="sng" dirty="0"/>
              <a:t>Découvrons …..</a:t>
            </a:r>
          </a:p>
        </p:txBody>
      </p:sp>
      <p:sp>
        <p:nvSpPr>
          <p:cNvPr id="3" name="Espace réservé du contenu 2"/>
          <p:cNvSpPr>
            <a:spLocks noGrp="1"/>
          </p:cNvSpPr>
          <p:nvPr>
            <p:ph idx="1"/>
          </p:nvPr>
        </p:nvSpPr>
        <p:spPr/>
        <p:txBody>
          <a:bodyPr/>
          <a:lstStyle/>
          <a:p>
            <a:r>
              <a:rPr lang="fr-FR" dirty="0"/>
              <a:t>Genèse de ce nouvel </a:t>
            </a:r>
            <a:r>
              <a:rPr lang="fr-FR" dirty="0" smtClean="0"/>
              <a:t>établissement</a:t>
            </a:r>
          </a:p>
          <a:p>
            <a:r>
              <a:rPr lang="fr-FR" dirty="0"/>
              <a:t>Intentions éducatives et </a:t>
            </a:r>
            <a:r>
              <a:rPr lang="fr-FR" dirty="0" smtClean="0"/>
              <a:t>pédagogiques</a:t>
            </a:r>
            <a:endParaRPr lang="fr-FR" dirty="0"/>
          </a:p>
          <a:p>
            <a:r>
              <a:rPr lang="fr-FR" dirty="0"/>
              <a:t>Découverte de l’établissement</a:t>
            </a:r>
          </a:p>
          <a:p>
            <a:r>
              <a:rPr lang="fr-FR" dirty="0" smtClean="0"/>
              <a:t>Année </a:t>
            </a:r>
            <a:r>
              <a:rPr lang="fr-FR" dirty="0"/>
              <a:t>de 6</a:t>
            </a:r>
            <a:r>
              <a:rPr lang="fr-FR" baseline="30000" dirty="0"/>
              <a:t>ème</a:t>
            </a:r>
            <a:endParaRPr lang="fr-FR" dirty="0"/>
          </a:p>
          <a:p>
            <a:r>
              <a:rPr lang="fr-FR" dirty="0"/>
              <a:t>Options</a:t>
            </a:r>
          </a:p>
          <a:p>
            <a:r>
              <a:rPr lang="fr-FR" dirty="0"/>
              <a:t>Informations diverses</a:t>
            </a:r>
          </a:p>
          <a:p>
            <a:endParaRPr lang="fr-FR" dirty="0"/>
          </a:p>
        </p:txBody>
      </p:sp>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90590" y="253048"/>
            <a:ext cx="2682709" cy="1367389"/>
          </a:xfrm>
          <a:prstGeom prst="rect">
            <a:avLst/>
          </a:prstGeom>
        </p:spPr>
      </p:pic>
    </p:spTree>
    <p:extLst>
      <p:ext uri="{BB962C8B-B14F-4D97-AF65-F5344CB8AC3E}">
        <p14:creationId xmlns:p14="http://schemas.microsoft.com/office/powerpoint/2010/main" val="39072500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2000"/>
                <a:hueMod val="108000"/>
                <a:satMod val="164000"/>
                <a:lumMod val="69000"/>
              </a:schemeClr>
              <a:schemeClr val="bg2">
                <a:tint val="96000"/>
                <a:hueMod val="90000"/>
                <a:satMod val="130000"/>
                <a:lumMod val="134000"/>
              </a:schemeClr>
            </a:duotone>
            <a:extLst/>
          </a:blip>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 xmlns:a16="http://schemas.microsoft.com/office/drawing/2014/main" id="{87B6323F-75FD-4FFA-950D-6D013A6DC1CB}"/>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3" name="Picture 12">
            <a:extLst>
              <a:ext uri="{FF2B5EF4-FFF2-40B4-BE49-F238E27FC236}">
                <a16:creationId xmlns="" xmlns:a16="http://schemas.microsoft.com/office/drawing/2014/main" id="{DA2C34EF-101A-44FE-8A31-E0A7F4776AA0}"/>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5" name="Oval 14">
            <a:extLst>
              <a:ext uri="{FF2B5EF4-FFF2-40B4-BE49-F238E27FC236}">
                <a16:creationId xmlns="" xmlns:a16="http://schemas.microsoft.com/office/drawing/2014/main" id="{5C86EC89-02DB-4384-8A63-0EFFEFD1BB9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17" name="Picture 16">
            <a:extLst>
              <a:ext uri="{FF2B5EF4-FFF2-40B4-BE49-F238E27FC236}">
                <a16:creationId xmlns="" xmlns:a16="http://schemas.microsoft.com/office/drawing/2014/main" id="{54BB1565-EB36-4D75-8888-72796286DC15}"/>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9" name="Picture 18">
            <a:extLst>
              <a:ext uri="{FF2B5EF4-FFF2-40B4-BE49-F238E27FC236}">
                <a16:creationId xmlns="" xmlns:a16="http://schemas.microsoft.com/office/drawing/2014/main" id="{871DF8C3-722E-49D1-87D5-E0FB1D640932}"/>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21" name="Rectangle 20">
            <a:extLst>
              <a:ext uri="{FF2B5EF4-FFF2-40B4-BE49-F238E27FC236}">
                <a16:creationId xmlns="" xmlns:a16="http://schemas.microsoft.com/office/drawing/2014/main" id="{93E59372-1F66-480B-ADD0-8000A054736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 xmlns:a16="http://schemas.microsoft.com/office/drawing/2014/main" id="{EB1154C0-9F2B-4EB7-9CC5-143FA33824B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6090565"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27">
            <a:extLst>
              <a:ext uri="{FF2B5EF4-FFF2-40B4-BE49-F238E27FC236}">
                <a16:creationId xmlns="" xmlns:a16="http://schemas.microsoft.com/office/drawing/2014/main" id="{ED20B162-0AC8-43E4-96C3-FA5070469E4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H="1">
            <a:off x="6649646"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sp>
        <p:nvSpPr>
          <p:cNvPr id="27" name="Freeform 5">
            <a:extLst>
              <a:ext uri="{FF2B5EF4-FFF2-40B4-BE49-F238E27FC236}">
                <a16:creationId xmlns="" xmlns:a16="http://schemas.microsoft.com/office/drawing/2014/main" id="{6C9FE3C0-844C-410F-BD75-B8587B1BCDD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gray">
          <a:xfrm rot="5400000" flipH="1">
            <a:off x="2894561" y="2756642"/>
            <a:ext cx="6858000" cy="1344715"/>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rgbClr val="FFFFFF"/>
          </a:solidFill>
          <a:ln>
            <a:noFill/>
          </a:ln>
        </p:spPr>
      </p:sp>
      <p:pic>
        <p:nvPicPr>
          <p:cNvPr id="4" name="Imag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06711" y="1351753"/>
            <a:ext cx="2312759" cy="1179507"/>
          </a:xfrm>
          <a:prstGeom prst="rect">
            <a:avLst/>
          </a:prstGeom>
          <a:effectLst/>
        </p:spPr>
      </p:pic>
      <p:sp>
        <p:nvSpPr>
          <p:cNvPr id="7" name="Rectangle 6">
            <a:extLst>
              <a:ext uri="{FF2B5EF4-FFF2-40B4-BE49-F238E27FC236}">
                <a16:creationId xmlns="" xmlns:a16="http://schemas.microsoft.com/office/drawing/2014/main" id="{62E5FEF3-C776-42CB-8AD5-55AA0F7D9C1E}"/>
              </a:ext>
            </a:extLst>
          </p:cNvPr>
          <p:cNvSpPr/>
          <p:nvPr/>
        </p:nvSpPr>
        <p:spPr>
          <a:xfrm>
            <a:off x="247964" y="448870"/>
            <a:ext cx="6440300" cy="6232475"/>
          </a:xfrm>
          <a:prstGeom prst="rect">
            <a:avLst/>
          </a:prstGeom>
        </p:spPr>
        <p:txBody>
          <a:bodyPr wrap="square">
            <a:spAutoFit/>
          </a:bodyPr>
          <a:lstStyle/>
          <a:p>
            <a:r>
              <a:rPr lang="fr-FR" sz="2000" b="1" u="sng" dirty="0">
                <a:solidFill>
                  <a:schemeClr val="bg1"/>
                </a:solidFill>
              </a:rPr>
              <a:t>Le collège, une année de changements …</a:t>
            </a:r>
          </a:p>
          <a:p>
            <a:endParaRPr lang="fr-FR" b="1" dirty="0">
              <a:solidFill>
                <a:schemeClr val="bg1"/>
              </a:solidFill>
            </a:endParaRPr>
          </a:p>
          <a:p>
            <a:r>
              <a:rPr lang="fr-FR" b="1" dirty="0">
                <a:solidFill>
                  <a:schemeClr val="bg1"/>
                </a:solidFill>
              </a:rPr>
              <a:t>Un nouveau rythme de vie et d’environnement scolaire :</a:t>
            </a:r>
          </a:p>
          <a:p>
            <a:endParaRPr lang="fr-FR" b="1" dirty="0">
              <a:solidFill>
                <a:schemeClr val="bg1"/>
              </a:solidFill>
            </a:endParaRPr>
          </a:p>
          <a:p>
            <a:pPr marL="285750" indent="-285750">
              <a:lnSpc>
                <a:spcPct val="150000"/>
              </a:lnSpc>
              <a:buFont typeface="Arial" panose="020B0604020202020204" pitchFamily="34" charset="0"/>
              <a:buChar char="•"/>
            </a:pPr>
            <a:r>
              <a:rPr lang="fr-FR" sz="1600" dirty="0">
                <a:solidFill>
                  <a:schemeClr val="bg1"/>
                </a:solidFill>
              </a:rPr>
              <a:t>Passage de l’enfance à l’adolescence </a:t>
            </a:r>
          </a:p>
          <a:p>
            <a:pPr marL="285750" indent="-285750">
              <a:lnSpc>
                <a:spcPct val="150000"/>
              </a:lnSpc>
              <a:buFont typeface="Arial" panose="020B0604020202020204" pitchFamily="34" charset="0"/>
              <a:buChar char="•"/>
            </a:pPr>
            <a:r>
              <a:rPr lang="fr-FR" sz="1600" dirty="0">
                <a:solidFill>
                  <a:schemeClr val="bg1"/>
                </a:solidFill>
              </a:rPr>
              <a:t>Nouvelles disciplines</a:t>
            </a:r>
          </a:p>
          <a:p>
            <a:pPr marL="285750" indent="-285750">
              <a:lnSpc>
                <a:spcPct val="150000"/>
              </a:lnSpc>
              <a:buFont typeface="Arial" panose="020B0604020202020204" pitchFamily="34" charset="0"/>
              <a:buChar char="•"/>
            </a:pPr>
            <a:r>
              <a:rPr lang="fr-FR" sz="1600" dirty="0">
                <a:solidFill>
                  <a:schemeClr val="bg1"/>
                </a:solidFill>
              </a:rPr>
              <a:t>Nouveaux camarades</a:t>
            </a:r>
          </a:p>
          <a:p>
            <a:pPr marL="285750" indent="-285750">
              <a:lnSpc>
                <a:spcPct val="150000"/>
              </a:lnSpc>
              <a:buFont typeface="Arial" panose="020B0604020202020204" pitchFamily="34" charset="0"/>
              <a:buChar char="•"/>
            </a:pPr>
            <a:r>
              <a:rPr lang="fr-FR" sz="1600" dirty="0">
                <a:solidFill>
                  <a:schemeClr val="bg1"/>
                </a:solidFill>
              </a:rPr>
              <a:t>Nouveaux professeurs</a:t>
            </a:r>
          </a:p>
          <a:p>
            <a:pPr marL="285750" indent="-285750">
              <a:lnSpc>
                <a:spcPct val="150000"/>
              </a:lnSpc>
              <a:buFont typeface="Arial" panose="020B0604020202020204" pitchFamily="34" charset="0"/>
              <a:buChar char="•"/>
            </a:pPr>
            <a:r>
              <a:rPr lang="fr-FR" sz="1600" dirty="0">
                <a:solidFill>
                  <a:schemeClr val="bg1"/>
                </a:solidFill>
              </a:rPr>
              <a:t>Nombreuses salles de classe</a:t>
            </a:r>
            <a:endParaRPr lang="fr-FR" dirty="0">
              <a:solidFill>
                <a:schemeClr val="bg1"/>
              </a:solidFill>
            </a:endParaRPr>
          </a:p>
          <a:p>
            <a:endParaRPr lang="fr-FR" b="1" dirty="0">
              <a:solidFill>
                <a:schemeClr val="bg1"/>
              </a:solidFill>
            </a:endParaRPr>
          </a:p>
          <a:p>
            <a:r>
              <a:rPr lang="fr-FR" b="1" dirty="0">
                <a:solidFill>
                  <a:schemeClr val="bg1"/>
                </a:solidFill>
              </a:rPr>
              <a:t>Une autre organisation :</a:t>
            </a:r>
          </a:p>
          <a:p>
            <a:endParaRPr lang="fr-FR" b="1" dirty="0">
              <a:solidFill>
                <a:schemeClr val="bg1"/>
              </a:solidFill>
            </a:endParaRPr>
          </a:p>
          <a:p>
            <a:pPr marL="285750" indent="-285750">
              <a:lnSpc>
                <a:spcPct val="150000"/>
              </a:lnSpc>
              <a:buFont typeface="Arial" panose="020B0604020202020204" pitchFamily="34" charset="0"/>
              <a:buChar char="•"/>
            </a:pPr>
            <a:r>
              <a:rPr lang="fr-FR" sz="1500" dirty="0">
                <a:solidFill>
                  <a:schemeClr val="bg1"/>
                </a:solidFill>
              </a:rPr>
              <a:t>Passage de un à plusieurs enseignants (environ une dizaine)</a:t>
            </a:r>
          </a:p>
          <a:p>
            <a:pPr marL="285750" indent="-285750">
              <a:lnSpc>
                <a:spcPct val="150000"/>
              </a:lnSpc>
              <a:buFont typeface="Arial" panose="020B0604020202020204" pitchFamily="34" charset="0"/>
              <a:buChar char="•"/>
            </a:pPr>
            <a:r>
              <a:rPr lang="fr-FR" sz="1500" dirty="0">
                <a:solidFill>
                  <a:schemeClr val="bg1"/>
                </a:solidFill>
              </a:rPr>
              <a:t>Différentes méthodes de travail</a:t>
            </a:r>
          </a:p>
          <a:p>
            <a:pPr marL="285750" indent="-285750">
              <a:lnSpc>
                <a:spcPct val="150000"/>
              </a:lnSpc>
              <a:buFont typeface="Arial" panose="020B0604020202020204" pitchFamily="34" charset="0"/>
              <a:buChar char="•"/>
            </a:pPr>
            <a:r>
              <a:rPr lang="fr-FR" sz="1500" dirty="0">
                <a:solidFill>
                  <a:schemeClr val="bg1"/>
                </a:solidFill>
              </a:rPr>
              <a:t>Emploi du temps pouvant évoluer.</a:t>
            </a:r>
          </a:p>
          <a:p>
            <a:pPr marL="285750" indent="-285750">
              <a:lnSpc>
                <a:spcPct val="150000"/>
              </a:lnSpc>
              <a:buFont typeface="Arial" panose="020B0604020202020204" pitchFamily="34" charset="0"/>
              <a:buChar char="•"/>
            </a:pPr>
            <a:r>
              <a:rPr lang="fr-FR" sz="1500" dirty="0">
                <a:solidFill>
                  <a:schemeClr val="bg1"/>
                </a:solidFill>
              </a:rPr>
              <a:t>Leçons à la maison plus conséquentes.</a:t>
            </a:r>
          </a:p>
          <a:p>
            <a:pPr marL="285750" indent="-285750">
              <a:buFont typeface="Arial" panose="020B0604020202020204" pitchFamily="34" charset="0"/>
              <a:buChar char="•"/>
            </a:pPr>
            <a:endParaRPr lang="fr-FR" sz="1500" dirty="0">
              <a:solidFill>
                <a:schemeClr val="bg1"/>
              </a:solidFill>
            </a:endParaRPr>
          </a:p>
          <a:p>
            <a:pPr marL="285750" indent="-285750">
              <a:buFont typeface="Arial" panose="020B0604020202020204" pitchFamily="34" charset="0"/>
              <a:buChar char="•"/>
            </a:pPr>
            <a:endParaRPr lang="fr-FR" sz="1500" dirty="0">
              <a:solidFill>
                <a:schemeClr val="bg1"/>
              </a:solidFill>
            </a:endParaRPr>
          </a:p>
          <a:p>
            <a:pPr algn="ctr"/>
            <a:r>
              <a:rPr lang="fr-FR" sz="1600" b="1" dirty="0">
                <a:solidFill>
                  <a:srgbClr val="FF0000"/>
                </a:solidFill>
              </a:rPr>
              <a:t>Classe de 6</a:t>
            </a:r>
            <a:r>
              <a:rPr lang="fr-FR" sz="1600" b="1" baseline="30000" dirty="0">
                <a:solidFill>
                  <a:srgbClr val="FF0000"/>
                </a:solidFill>
              </a:rPr>
              <a:t>ème</a:t>
            </a:r>
            <a:r>
              <a:rPr lang="fr-FR" sz="1600" b="1" dirty="0">
                <a:solidFill>
                  <a:srgbClr val="FF0000"/>
                </a:solidFill>
              </a:rPr>
              <a:t> = Classe pivot</a:t>
            </a:r>
          </a:p>
          <a:p>
            <a:endParaRPr lang="fr-FR" sz="1500" dirty="0">
              <a:solidFill>
                <a:schemeClr val="bg1"/>
              </a:solidFill>
            </a:endParaRPr>
          </a:p>
        </p:txBody>
      </p:sp>
      <p:sp>
        <p:nvSpPr>
          <p:cNvPr id="18" name="Titre 1">
            <a:extLst>
              <a:ext uri="{FF2B5EF4-FFF2-40B4-BE49-F238E27FC236}">
                <a16:creationId xmlns="" xmlns:a16="http://schemas.microsoft.com/office/drawing/2014/main" id="{55B1E2E5-D6C8-4B08-A372-B531E6CF7A1A}"/>
              </a:ext>
            </a:extLst>
          </p:cNvPr>
          <p:cNvSpPr>
            <a:spLocks noGrp="1"/>
          </p:cNvSpPr>
          <p:nvPr>
            <p:ph type="title"/>
          </p:nvPr>
        </p:nvSpPr>
        <p:spPr>
          <a:xfrm>
            <a:off x="8801105" y="2388809"/>
            <a:ext cx="2445191" cy="2260264"/>
          </a:xfrm>
        </p:spPr>
        <p:txBody>
          <a:bodyPr vert="horz" lIns="91440" tIns="45720" rIns="91440" bIns="45720" rtlCol="0" anchor="b">
            <a:normAutofit/>
          </a:bodyPr>
          <a:lstStyle/>
          <a:p>
            <a:r>
              <a:rPr lang="en-US" sz="3200" u="sng" dirty="0"/>
              <a:t>Ce qui change </a:t>
            </a:r>
            <a:r>
              <a:rPr lang="en-US" sz="3200" u="sng" dirty="0" err="1"/>
              <a:t>en</a:t>
            </a:r>
            <a:r>
              <a:rPr lang="en-US" sz="3200" u="sng" dirty="0"/>
              <a:t> 6ème …</a:t>
            </a:r>
          </a:p>
        </p:txBody>
      </p:sp>
      <p:pic>
        <p:nvPicPr>
          <p:cNvPr id="2" name="Imag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29713" y="2197267"/>
            <a:ext cx="2367452" cy="1777666"/>
          </a:xfrm>
          <a:prstGeom prst="rect">
            <a:avLst/>
          </a:prstGeom>
        </p:spPr>
      </p:pic>
    </p:spTree>
    <p:extLst>
      <p:ext uri="{BB962C8B-B14F-4D97-AF65-F5344CB8AC3E}">
        <p14:creationId xmlns:p14="http://schemas.microsoft.com/office/powerpoint/2010/main" val="46376087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2000"/>
                <a:hueMod val="108000"/>
                <a:satMod val="164000"/>
                <a:lumMod val="69000"/>
              </a:schemeClr>
              <a:schemeClr val="bg2">
                <a:tint val="96000"/>
                <a:hueMod val="90000"/>
                <a:satMod val="130000"/>
                <a:lumMod val="134000"/>
              </a:schemeClr>
            </a:duotone>
            <a:extLst/>
          </a:blip>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 xmlns:a16="http://schemas.microsoft.com/office/drawing/2014/main" id="{87B6323F-75FD-4FFA-950D-6D013A6DC1CB}"/>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3" name="Picture 12">
            <a:extLst>
              <a:ext uri="{FF2B5EF4-FFF2-40B4-BE49-F238E27FC236}">
                <a16:creationId xmlns="" xmlns:a16="http://schemas.microsoft.com/office/drawing/2014/main" id="{DA2C34EF-101A-44FE-8A31-E0A7F4776AA0}"/>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5" name="Oval 14">
            <a:extLst>
              <a:ext uri="{FF2B5EF4-FFF2-40B4-BE49-F238E27FC236}">
                <a16:creationId xmlns="" xmlns:a16="http://schemas.microsoft.com/office/drawing/2014/main" id="{5C86EC89-02DB-4384-8A63-0EFFEFD1BB9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17" name="Picture 16">
            <a:extLst>
              <a:ext uri="{FF2B5EF4-FFF2-40B4-BE49-F238E27FC236}">
                <a16:creationId xmlns="" xmlns:a16="http://schemas.microsoft.com/office/drawing/2014/main" id="{54BB1565-EB36-4D75-8888-72796286DC15}"/>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9" name="Picture 18">
            <a:extLst>
              <a:ext uri="{FF2B5EF4-FFF2-40B4-BE49-F238E27FC236}">
                <a16:creationId xmlns="" xmlns:a16="http://schemas.microsoft.com/office/drawing/2014/main" id="{871DF8C3-722E-49D1-87D5-E0FB1D640932}"/>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21" name="Rectangle 20">
            <a:extLst>
              <a:ext uri="{FF2B5EF4-FFF2-40B4-BE49-F238E27FC236}">
                <a16:creationId xmlns="" xmlns:a16="http://schemas.microsoft.com/office/drawing/2014/main" id="{93E59372-1F66-480B-ADD0-8000A054736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 xmlns:a16="http://schemas.microsoft.com/office/drawing/2014/main" id="{EB1154C0-9F2B-4EB7-9CC5-143FA33824B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6090565"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27">
            <a:extLst>
              <a:ext uri="{FF2B5EF4-FFF2-40B4-BE49-F238E27FC236}">
                <a16:creationId xmlns="" xmlns:a16="http://schemas.microsoft.com/office/drawing/2014/main" id="{ED20B162-0AC8-43E4-96C3-FA5070469E4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H="1">
            <a:off x="6649646"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sp>
        <p:nvSpPr>
          <p:cNvPr id="27" name="Freeform 5">
            <a:extLst>
              <a:ext uri="{FF2B5EF4-FFF2-40B4-BE49-F238E27FC236}">
                <a16:creationId xmlns="" xmlns:a16="http://schemas.microsoft.com/office/drawing/2014/main" id="{6C9FE3C0-844C-410F-BD75-B8587B1BCDD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gray">
          <a:xfrm rot="5400000" flipH="1">
            <a:off x="2894561" y="2756642"/>
            <a:ext cx="6858000" cy="1344715"/>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rgbClr val="FFFFFF"/>
          </a:solidFill>
          <a:ln>
            <a:noFill/>
          </a:ln>
        </p:spPr>
      </p:sp>
      <p:pic>
        <p:nvPicPr>
          <p:cNvPr id="4" name="Imag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39771" y="1500001"/>
            <a:ext cx="2088641" cy="1065207"/>
          </a:xfrm>
          <a:prstGeom prst="rect">
            <a:avLst/>
          </a:prstGeom>
          <a:effectLst/>
        </p:spPr>
      </p:pic>
      <p:sp>
        <p:nvSpPr>
          <p:cNvPr id="2" name="Rectangle 1">
            <a:extLst>
              <a:ext uri="{FF2B5EF4-FFF2-40B4-BE49-F238E27FC236}">
                <a16:creationId xmlns="" xmlns:a16="http://schemas.microsoft.com/office/drawing/2014/main" id="{54882CDF-84FA-45D7-AD1E-EC9B1B1D846D}"/>
              </a:ext>
            </a:extLst>
          </p:cNvPr>
          <p:cNvSpPr/>
          <p:nvPr/>
        </p:nvSpPr>
        <p:spPr>
          <a:xfrm>
            <a:off x="212157" y="470016"/>
            <a:ext cx="6668702" cy="6417141"/>
          </a:xfrm>
          <a:prstGeom prst="rect">
            <a:avLst/>
          </a:prstGeom>
        </p:spPr>
        <p:txBody>
          <a:bodyPr wrap="square">
            <a:spAutoFit/>
          </a:bodyPr>
          <a:lstStyle/>
          <a:p>
            <a:endParaRPr lang="fr-FR" sz="2000" b="1" u="sng" dirty="0">
              <a:solidFill>
                <a:schemeClr val="bg1"/>
              </a:solidFill>
            </a:endParaRPr>
          </a:p>
          <a:p>
            <a:r>
              <a:rPr lang="fr-FR" sz="2000" b="1" u="sng" dirty="0">
                <a:solidFill>
                  <a:schemeClr val="bg1"/>
                </a:solidFill>
              </a:rPr>
              <a:t>Pour une meilleure </a:t>
            </a:r>
            <a:r>
              <a:rPr lang="fr-FR" sz="2000" b="1" u="sng" dirty="0" smtClean="0">
                <a:solidFill>
                  <a:schemeClr val="bg1"/>
                </a:solidFill>
              </a:rPr>
              <a:t>adaptation de votre enfant, vous pouvez…</a:t>
            </a:r>
            <a:endParaRPr lang="fr-FR" sz="2000" b="1" u="sng" dirty="0">
              <a:solidFill>
                <a:schemeClr val="bg1"/>
              </a:solidFill>
            </a:endParaRPr>
          </a:p>
          <a:p>
            <a:endParaRPr lang="fr-FR" b="1" dirty="0">
              <a:solidFill>
                <a:schemeClr val="bg1"/>
              </a:solidFill>
            </a:endParaRPr>
          </a:p>
          <a:p>
            <a:r>
              <a:rPr lang="fr-FR" b="1" dirty="0">
                <a:solidFill>
                  <a:schemeClr val="bg1"/>
                </a:solidFill>
              </a:rPr>
              <a:t>L'aider à s'organiser </a:t>
            </a:r>
          </a:p>
          <a:p>
            <a:pPr marL="285750" indent="-285750">
              <a:lnSpc>
                <a:spcPct val="150000"/>
              </a:lnSpc>
              <a:buFont typeface="Arial" panose="020B0604020202020204" pitchFamily="34" charset="0"/>
              <a:buChar char="•"/>
            </a:pPr>
            <a:r>
              <a:rPr lang="fr-FR" dirty="0">
                <a:solidFill>
                  <a:schemeClr val="bg1"/>
                </a:solidFill>
              </a:rPr>
              <a:t>Vigilance par rapport au cartable</a:t>
            </a:r>
          </a:p>
          <a:p>
            <a:pPr marL="285750" indent="-285750">
              <a:lnSpc>
                <a:spcPct val="150000"/>
              </a:lnSpc>
              <a:buFont typeface="Arial" panose="020B0604020202020204" pitchFamily="34" charset="0"/>
              <a:buChar char="•"/>
            </a:pPr>
            <a:r>
              <a:rPr lang="fr-FR" dirty="0">
                <a:solidFill>
                  <a:schemeClr val="bg1"/>
                </a:solidFill>
              </a:rPr>
              <a:t>Lecture de l’emploi du temps (éviter ainsi les oublis de matériel)</a:t>
            </a:r>
          </a:p>
          <a:p>
            <a:pPr marL="285750" indent="-285750">
              <a:lnSpc>
                <a:spcPct val="150000"/>
              </a:lnSpc>
              <a:buFont typeface="Arial" panose="020B0604020202020204" pitchFamily="34" charset="0"/>
              <a:buChar char="•"/>
            </a:pPr>
            <a:r>
              <a:rPr lang="fr-FR" dirty="0">
                <a:solidFill>
                  <a:schemeClr val="bg1"/>
                </a:solidFill>
              </a:rPr>
              <a:t>Lecture de l’agenda, prendre de l’avance, anticiper les leçons,…</a:t>
            </a:r>
          </a:p>
          <a:p>
            <a:pPr marL="285750" indent="-285750">
              <a:lnSpc>
                <a:spcPct val="150000"/>
              </a:lnSpc>
              <a:buFont typeface="Arial" panose="020B0604020202020204" pitchFamily="34" charset="0"/>
              <a:buChar char="•"/>
            </a:pPr>
            <a:r>
              <a:rPr lang="fr-FR" dirty="0">
                <a:solidFill>
                  <a:schemeClr val="bg1"/>
                </a:solidFill>
              </a:rPr>
              <a:t>Vérifier la réalisation des leçons avec des révisions  systématiques</a:t>
            </a:r>
          </a:p>
          <a:p>
            <a:pPr>
              <a:lnSpc>
                <a:spcPct val="150000"/>
              </a:lnSpc>
            </a:pPr>
            <a:endParaRPr lang="fr-FR" dirty="0">
              <a:solidFill>
                <a:schemeClr val="bg1"/>
              </a:solidFill>
            </a:endParaRPr>
          </a:p>
          <a:p>
            <a:r>
              <a:rPr lang="fr-FR" b="1" dirty="0" smtClean="0">
                <a:solidFill>
                  <a:schemeClr val="bg1"/>
                </a:solidFill>
              </a:rPr>
              <a:t>Vous impliquer </a:t>
            </a:r>
            <a:r>
              <a:rPr lang="fr-FR" b="1" dirty="0">
                <a:solidFill>
                  <a:schemeClr val="bg1"/>
                </a:solidFill>
              </a:rPr>
              <a:t>dans la vie scolaire </a:t>
            </a:r>
          </a:p>
          <a:p>
            <a:pPr marL="285750" indent="-285750">
              <a:lnSpc>
                <a:spcPct val="150000"/>
              </a:lnSpc>
              <a:buFont typeface="Arial" panose="020B0604020202020204" pitchFamily="34" charset="0"/>
              <a:buChar char="•"/>
            </a:pPr>
            <a:r>
              <a:rPr lang="fr-FR" dirty="0">
                <a:solidFill>
                  <a:schemeClr val="bg1"/>
                </a:solidFill>
              </a:rPr>
              <a:t>Présence aux réunions d’informations</a:t>
            </a:r>
          </a:p>
          <a:p>
            <a:pPr marL="285750" indent="-285750">
              <a:lnSpc>
                <a:spcPct val="150000"/>
              </a:lnSpc>
              <a:buFont typeface="Arial" panose="020B0604020202020204" pitchFamily="34" charset="0"/>
              <a:buChar char="•"/>
            </a:pPr>
            <a:r>
              <a:rPr lang="fr-FR" dirty="0">
                <a:solidFill>
                  <a:schemeClr val="bg1"/>
                </a:solidFill>
              </a:rPr>
              <a:t>Rencontre avec les professeurs</a:t>
            </a:r>
          </a:p>
          <a:p>
            <a:pPr>
              <a:lnSpc>
                <a:spcPct val="150000"/>
              </a:lnSpc>
            </a:pPr>
            <a:endParaRPr lang="fr-FR" dirty="0">
              <a:solidFill>
                <a:schemeClr val="bg1"/>
              </a:solidFill>
            </a:endParaRPr>
          </a:p>
        </p:txBody>
      </p:sp>
      <p:sp>
        <p:nvSpPr>
          <p:cNvPr id="14" name="Titre 1">
            <a:extLst>
              <a:ext uri="{FF2B5EF4-FFF2-40B4-BE49-F238E27FC236}">
                <a16:creationId xmlns="" xmlns:a16="http://schemas.microsoft.com/office/drawing/2014/main" id="{9B4087BD-3145-42FC-9A84-932FA70007CE}"/>
              </a:ext>
            </a:extLst>
          </p:cNvPr>
          <p:cNvSpPr>
            <a:spLocks noGrp="1"/>
          </p:cNvSpPr>
          <p:nvPr>
            <p:ph type="title"/>
          </p:nvPr>
        </p:nvSpPr>
        <p:spPr>
          <a:xfrm>
            <a:off x="8801105" y="2388809"/>
            <a:ext cx="2445191" cy="2260264"/>
          </a:xfrm>
        </p:spPr>
        <p:txBody>
          <a:bodyPr vert="horz" lIns="91440" tIns="45720" rIns="91440" bIns="45720" rtlCol="0" anchor="b">
            <a:normAutofit/>
          </a:bodyPr>
          <a:lstStyle/>
          <a:p>
            <a:r>
              <a:rPr lang="en-US" sz="3200" u="sng" dirty="0"/>
              <a:t>Ce qui change </a:t>
            </a:r>
            <a:r>
              <a:rPr lang="en-US" sz="3200" u="sng" dirty="0" err="1"/>
              <a:t>en</a:t>
            </a:r>
            <a:r>
              <a:rPr lang="en-US" sz="3200" u="sng" dirty="0"/>
              <a:t> 6ème …</a:t>
            </a:r>
          </a:p>
        </p:txBody>
      </p:sp>
      <p:pic>
        <p:nvPicPr>
          <p:cNvPr id="3" name="Imag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54669" y="4980128"/>
            <a:ext cx="1934813" cy="1126958"/>
          </a:xfrm>
          <a:prstGeom prst="rect">
            <a:avLst/>
          </a:prstGeom>
        </p:spPr>
      </p:pic>
    </p:spTree>
    <p:extLst>
      <p:ext uri="{BB962C8B-B14F-4D97-AF65-F5344CB8AC3E}">
        <p14:creationId xmlns:p14="http://schemas.microsoft.com/office/powerpoint/2010/main" val="216460663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2000"/>
                <a:hueMod val="108000"/>
                <a:satMod val="164000"/>
                <a:lumMod val="69000"/>
              </a:schemeClr>
              <a:schemeClr val="bg2">
                <a:tint val="96000"/>
                <a:hueMod val="90000"/>
                <a:satMod val="130000"/>
                <a:lumMod val="134000"/>
              </a:schemeClr>
            </a:duotone>
            <a:extLst/>
          </a:blip>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 xmlns:a16="http://schemas.microsoft.com/office/drawing/2014/main" id="{87B6323F-75FD-4FFA-950D-6D013A6DC1CB}"/>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3" name="Picture 12">
            <a:extLst>
              <a:ext uri="{FF2B5EF4-FFF2-40B4-BE49-F238E27FC236}">
                <a16:creationId xmlns="" xmlns:a16="http://schemas.microsoft.com/office/drawing/2014/main" id="{DA2C34EF-101A-44FE-8A31-E0A7F4776AA0}"/>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5" name="Oval 14">
            <a:extLst>
              <a:ext uri="{FF2B5EF4-FFF2-40B4-BE49-F238E27FC236}">
                <a16:creationId xmlns="" xmlns:a16="http://schemas.microsoft.com/office/drawing/2014/main" id="{5C86EC89-02DB-4384-8A63-0EFFEFD1BB9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17" name="Picture 16">
            <a:extLst>
              <a:ext uri="{FF2B5EF4-FFF2-40B4-BE49-F238E27FC236}">
                <a16:creationId xmlns="" xmlns:a16="http://schemas.microsoft.com/office/drawing/2014/main" id="{54BB1565-EB36-4D75-8888-72796286DC15}"/>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9" name="Picture 18">
            <a:extLst>
              <a:ext uri="{FF2B5EF4-FFF2-40B4-BE49-F238E27FC236}">
                <a16:creationId xmlns="" xmlns:a16="http://schemas.microsoft.com/office/drawing/2014/main" id="{871DF8C3-722E-49D1-87D5-E0FB1D640932}"/>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21" name="Rectangle 20">
            <a:extLst>
              <a:ext uri="{FF2B5EF4-FFF2-40B4-BE49-F238E27FC236}">
                <a16:creationId xmlns="" xmlns:a16="http://schemas.microsoft.com/office/drawing/2014/main" id="{93E59372-1F66-480B-ADD0-8000A054736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 xmlns:a16="http://schemas.microsoft.com/office/drawing/2014/main" id="{EB1154C0-9F2B-4EB7-9CC5-143FA33824B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6090565"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27">
            <a:extLst>
              <a:ext uri="{FF2B5EF4-FFF2-40B4-BE49-F238E27FC236}">
                <a16:creationId xmlns="" xmlns:a16="http://schemas.microsoft.com/office/drawing/2014/main" id="{ED20B162-0AC8-43E4-96C3-FA5070469E4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H="1">
            <a:off x="6649646"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sp>
        <p:nvSpPr>
          <p:cNvPr id="27" name="Freeform 5">
            <a:extLst>
              <a:ext uri="{FF2B5EF4-FFF2-40B4-BE49-F238E27FC236}">
                <a16:creationId xmlns="" xmlns:a16="http://schemas.microsoft.com/office/drawing/2014/main" id="{6C9FE3C0-844C-410F-BD75-B8587B1BCDD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gray">
          <a:xfrm rot="5400000" flipH="1">
            <a:off x="2894561" y="2756642"/>
            <a:ext cx="6858000" cy="1344715"/>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rgbClr val="FFFFFF"/>
          </a:solidFill>
          <a:ln>
            <a:noFill/>
          </a:ln>
        </p:spPr>
      </p:sp>
      <p:pic>
        <p:nvPicPr>
          <p:cNvPr id="4" name="Imag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03715" y="1424923"/>
            <a:ext cx="2238053" cy="1141407"/>
          </a:xfrm>
          <a:prstGeom prst="rect">
            <a:avLst/>
          </a:prstGeom>
          <a:effectLst/>
        </p:spPr>
      </p:pic>
      <p:sp>
        <p:nvSpPr>
          <p:cNvPr id="2" name="Rectangle 1">
            <a:extLst>
              <a:ext uri="{FF2B5EF4-FFF2-40B4-BE49-F238E27FC236}">
                <a16:creationId xmlns="" xmlns:a16="http://schemas.microsoft.com/office/drawing/2014/main" id="{A2B965E7-631A-4EAD-AC83-85F2D870F244}"/>
              </a:ext>
            </a:extLst>
          </p:cNvPr>
          <p:cNvSpPr/>
          <p:nvPr/>
        </p:nvSpPr>
        <p:spPr>
          <a:xfrm>
            <a:off x="130322" y="1141407"/>
            <a:ext cx="6581260" cy="3893374"/>
          </a:xfrm>
          <a:prstGeom prst="rect">
            <a:avLst/>
          </a:prstGeom>
        </p:spPr>
        <p:txBody>
          <a:bodyPr wrap="square">
            <a:spAutoFit/>
          </a:bodyPr>
          <a:lstStyle/>
          <a:p>
            <a:endParaRPr lang="fr-FR" sz="1600" dirty="0">
              <a:solidFill>
                <a:schemeClr val="bg1"/>
              </a:solidFill>
            </a:endParaRPr>
          </a:p>
          <a:p>
            <a:pPr>
              <a:lnSpc>
                <a:spcPct val="150000"/>
              </a:lnSpc>
            </a:pPr>
            <a:r>
              <a:rPr lang="fr-FR" dirty="0">
                <a:solidFill>
                  <a:schemeClr val="bg1"/>
                </a:solidFill>
              </a:rPr>
              <a:t>La clé de la réussite est sans doute de veiller à ce que </a:t>
            </a:r>
            <a:r>
              <a:rPr lang="fr-FR" dirty="0" smtClean="0">
                <a:solidFill>
                  <a:schemeClr val="bg1"/>
                </a:solidFill>
              </a:rPr>
              <a:t>l’élève adopte </a:t>
            </a:r>
            <a:r>
              <a:rPr lang="fr-FR" dirty="0">
                <a:solidFill>
                  <a:schemeClr val="bg1"/>
                </a:solidFill>
              </a:rPr>
              <a:t>un rythme régulier, tant au niveau du travail que du rythme de vie à la maison. Apprendre requiert application et régularité, mais </a:t>
            </a:r>
            <a:r>
              <a:rPr lang="fr-FR" dirty="0" smtClean="0">
                <a:solidFill>
                  <a:schemeClr val="bg1"/>
                </a:solidFill>
              </a:rPr>
              <a:t>également </a:t>
            </a:r>
            <a:r>
              <a:rPr lang="fr-FR" u="sng" dirty="0" smtClean="0">
                <a:solidFill>
                  <a:schemeClr val="bg1"/>
                </a:solidFill>
              </a:rPr>
              <a:t>un </a:t>
            </a:r>
            <a:r>
              <a:rPr lang="fr-FR" u="sng" dirty="0">
                <a:solidFill>
                  <a:schemeClr val="bg1"/>
                </a:solidFill>
              </a:rPr>
              <a:t>œil adulte attentif. </a:t>
            </a:r>
            <a:endParaRPr lang="fr-FR" u="sng" dirty="0" smtClean="0">
              <a:solidFill>
                <a:schemeClr val="bg1"/>
              </a:solidFill>
            </a:endParaRPr>
          </a:p>
          <a:p>
            <a:pPr>
              <a:lnSpc>
                <a:spcPct val="150000"/>
              </a:lnSpc>
            </a:pPr>
            <a:r>
              <a:rPr lang="fr-FR" dirty="0" smtClean="0">
                <a:solidFill>
                  <a:schemeClr val="bg1"/>
                </a:solidFill>
              </a:rPr>
              <a:t>Le </a:t>
            </a:r>
            <a:r>
              <a:rPr lang="fr-FR" dirty="0">
                <a:solidFill>
                  <a:schemeClr val="bg1"/>
                </a:solidFill>
              </a:rPr>
              <a:t>temps qui passe est encore à cet âge-là une donnée relativement abstraite, l’enfant a du mal à percevoir la nécessité d’un travail planifié.</a:t>
            </a:r>
          </a:p>
          <a:p>
            <a:endParaRPr lang="fr-FR" sz="1500" dirty="0">
              <a:solidFill>
                <a:schemeClr val="bg1"/>
              </a:solidFill>
            </a:endParaRPr>
          </a:p>
        </p:txBody>
      </p:sp>
      <p:sp>
        <p:nvSpPr>
          <p:cNvPr id="14" name="Titre 1">
            <a:extLst>
              <a:ext uri="{FF2B5EF4-FFF2-40B4-BE49-F238E27FC236}">
                <a16:creationId xmlns="" xmlns:a16="http://schemas.microsoft.com/office/drawing/2014/main" id="{60BDD5DB-B75D-4529-B52A-BA49471D686F}"/>
              </a:ext>
            </a:extLst>
          </p:cNvPr>
          <p:cNvSpPr>
            <a:spLocks noGrp="1"/>
          </p:cNvSpPr>
          <p:nvPr>
            <p:ph type="title"/>
          </p:nvPr>
        </p:nvSpPr>
        <p:spPr>
          <a:xfrm>
            <a:off x="8801105" y="2388809"/>
            <a:ext cx="2445191" cy="2260264"/>
          </a:xfrm>
        </p:spPr>
        <p:txBody>
          <a:bodyPr vert="horz" lIns="91440" tIns="45720" rIns="91440" bIns="45720" rtlCol="0" anchor="b">
            <a:normAutofit/>
          </a:bodyPr>
          <a:lstStyle/>
          <a:p>
            <a:r>
              <a:rPr lang="en-US" sz="3200" u="sng" dirty="0"/>
              <a:t>Ce qui change </a:t>
            </a:r>
            <a:r>
              <a:rPr lang="en-US" sz="3200" u="sng" dirty="0" err="1"/>
              <a:t>en</a:t>
            </a:r>
            <a:r>
              <a:rPr lang="en-US" sz="3200" u="sng" dirty="0"/>
              <a:t> 6ème …</a:t>
            </a:r>
          </a:p>
        </p:txBody>
      </p:sp>
    </p:spTree>
    <p:extLst>
      <p:ext uri="{BB962C8B-B14F-4D97-AF65-F5344CB8AC3E}">
        <p14:creationId xmlns:p14="http://schemas.microsoft.com/office/powerpoint/2010/main" val="9050782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15202" y="1296796"/>
            <a:ext cx="9404723" cy="1400530"/>
          </a:xfrm>
        </p:spPr>
        <p:txBody>
          <a:bodyPr/>
          <a:lstStyle/>
          <a:p>
            <a:r>
              <a:rPr lang="fr-FR" u="sng" dirty="0"/>
              <a:t>Un partenariat famille-collège…</a:t>
            </a:r>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21886" y="160692"/>
            <a:ext cx="2228946" cy="1136104"/>
          </a:xfrm>
          <a:prstGeom prst="rect">
            <a:avLst/>
          </a:prstGeom>
        </p:spPr>
      </p:pic>
      <p:pic>
        <p:nvPicPr>
          <p:cNvPr id="5" name="Image 4"/>
          <p:cNvPicPr>
            <a:picLocks noChangeAspect="1"/>
          </p:cNvPicPr>
          <p:nvPr/>
        </p:nvPicPr>
        <p:blipFill>
          <a:blip r:embed="rId3"/>
          <a:stretch>
            <a:fillRect/>
          </a:stretch>
        </p:blipFill>
        <p:spPr>
          <a:xfrm>
            <a:off x="184295" y="2222211"/>
            <a:ext cx="8982075" cy="2228850"/>
          </a:xfrm>
          <a:prstGeom prst="rect">
            <a:avLst/>
          </a:prstGeom>
        </p:spPr>
      </p:pic>
      <p:pic>
        <p:nvPicPr>
          <p:cNvPr id="6" name="Image 5"/>
          <p:cNvPicPr>
            <a:picLocks noChangeAspect="1"/>
          </p:cNvPicPr>
          <p:nvPr/>
        </p:nvPicPr>
        <p:blipFill>
          <a:blip r:embed="rId4"/>
          <a:stretch>
            <a:fillRect/>
          </a:stretch>
        </p:blipFill>
        <p:spPr>
          <a:xfrm>
            <a:off x="5031364" y="4864389"/>
            <a:ext cx="6562725" cy="1581150"/>
          </a:xfrm>
          <a:prstGeom prst="rect">
            <a:avLst/>
          </a:prstGeom>
        </p:spPr>
      </p:pic>
    </p:spTree>
    <p:extLst>
      <p:ext uri="{BB962C8B-B14F-4D97-AF65-F5344CB8AC3E}">
        <p14:creationId xmlns:p14="http://schemas.microsoft.com/office/powerpoint/2010/main" val="14131972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221673" y="941966"/>
            <a:ext cx="10621818" cy="990600"/>
          </a:xfrm>
        </p:spPr>
        <p:txBody>
          <a:bodyPr/>
          <a:lstStyle/>
          <a:p>
            <a:r>
              <a:rPr lang="fr-FR" sz="3600" u="sng" dirty="0"/>
              <a:t>La place des parents dans la vie du collège…</a:t>
            </a:r>
          </a:p>
        </p:txBody>
      </p:sp>
      <p:sp>
        <p:nvSpPr>
          <p:cNvPr id="7" name="Rectangle 6"/>
          <p:cNvSpPr/>
          <p:nvPr/>
        </p:nvSpPr>
        <p:spPr>
          <a:xfrm>
            <a:off x="1252141" y="2147166"/>
            <a:ext cx="2595009" cy="1219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bg1"/>
                </a:solidFill>
              </a:rPr>
              <a:t>OGEC</a:t>
            </a:r>
          </a:p>
        </p:txBody>
      </p:sp>
      <p:sp>
        <p:nvSpPr>
          <p:cNvPr id="8" name="Rectangle 7"/>
          <p:cNvSpPr/>
          <p:nvPr/>
        </p:nvSpPr>
        <p:spPr>
          <a:xfrm>
            <a:off x="4022844" y="2147166"/>
            <a:ext cx="2595009" cy="1219200"/>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bg1"/>
                </a:solidFill>
              </a:rPr>
              <a:t>APEL</a:t>
            </a:r>
          </a:p>
        </p:txBody>
      </p:sp>
      <p:sp>
        <p:nvSpPr>
          <p:cNvPr id="9" name="Rectangle 8"/>
          <p:cNvSpPr/>
          <p:nvPr/>
        </p:nvSpPr>
        <p:spPr>
          <a:xfrm>
            <a:off x="6932301" y="2147166"/>
            <a:ext cx="2595009" cy="12192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bg1"/>
                </a:solidFill>
              </a:rPr>
              <a:t>Parent</a:t>
            </a:r>
          </a:p>
          <a:p>
            <a:pPr algn="ctr"/>
            <a:r>
              <a:rPr lang="fr-FR" dirty="0">
                <a:solidFill>
                  <a:schemeClr val="bg1"/>
                </a:solidFill>
              </a:rPr>
              <a:t>correspondant</a:t>
            </a:r>
          </a:p>
        </p:txBody>
      </p:sp>
      <p:pic>
        <p:nvPicPr>
          <p:cNvPr id="10" name="Image 9"/>
          <p:cNvPicPr>
            <a:picLocks noChangeAspect="1"/>
          </p:cNvPicPr>
          <p:nvPr/>
        </p:nvPicPr>
        <p:blipFill>
          <a:blip r:embed="rId2"/>
          <a:stretch>
            <a:fillRect/>
          </a:stretch>
        </p:blipFill>
        <p:spPr>
          <a:xfrm>
            <a:off x="1252141" y="3795567"/>
            <a:ext cx="8105775" cy="2514600"/>
          </a:xfrm>
          <a:prstGeom prst="rect">
            <a:avLst/>
          </a:prstGeom>
        </p:spPr>
      </p:pic>
      <p:pic>
        <p:nvPicPr>
          <p:cNvPr id="11" name="Imag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21886" y="160692"/>
            <a:ext cx="2228946" cy="1136104"/>
          </a:xfrm>
          <a:prstGeom prst="rect">
            <a:avLst/>
          </a:prstGeom>
        </p:spPr>
      </p:pic>
    </p:spTree>
    <p:extLst>
      <p:ext uri="{BB962C8B-B14F-4D97-AF65-F5344CB8AC3E}">
        <p14:creationId xmlns:p14="http://schemas.microsoft.com/office/powerpoint/2010/main" val="261785058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3600" u="sng" dirty="0"/>
              <a:t>Transport</a:t>
            </a:r>
          </a:p>
        </p:txBody>
      </p:sp>
      <p:pic>
        <p:nvPicPr>
          <p:cNvPr id="4" name="Espace réservé du contenu 3"/>
          <p:cNvPicPr>
            <a:picLocks noGrp="1" noChangeAspect="1"/>
          </p:cNvPicPr>
          <p:nvPr>
            <p:ph idx="1"/>
          </p:nvPr>
        </p:nvPicPr>
        <p:blipFill>
          <a:blip r:embed="rId2"/>
          <a:stretch>
            <a:fillRect/>
          </a:stretch>
        </p:blipFill>
        <p:spPr>
          <a:xfrm>
            <a:off x="1466855" y="1506744"/>
            <a:ext cx="7763234" cy="2741320"/>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21886" y="160692"/>
            <a:ext cx="2228946" cy="1136104"/>
          </a:xfrm>
          <a:prstGeom prst="rect">
            <a:avLst/>
          </a:prstGeom>
        </p:spPr>
      </p:pic>
      <p:sp>
        <p:nvSpPr>
          <p:cNvPr id="3" name="ZoneTexte 2"/>
          <p:cNvSpPr txBox="1"/>
          <p:nvPr/>
        </p:nvSpPr>
        <p:spPr>
          <a:xfrm>
            <a:off x="3602182" y="5070764"/>
            <a:ext cx="7952509" cy="1200329"/>
          </a:xfrm>
          <a:prstGeom prst="rect">
            <a:avLst/>
          </a:prstGeom>
          <a:solidFill>
            <a:schemeClr val="accent1"/>
          </a:solidFill>
        </p:spPr>
        <p:txBody>
          <a:bodyPr wrap="square" rtlCol="0">
            <a:spAutoFit/>
          </a:bodyPr>
          <a:lstStyle/>
          <a:p>
            <a:r>
              <a:rPr lang="fr-FR" b="1" dirty="0"/>
              <a:t>Les inscriptions aux transports scolaires</a:t>
            </a:r>
            <a:r>
              <a:rPr lang="fr-FR" dirty="0"/>
              <a:t> pour l’année 2021/2022 seront possibles sur le portail régional </a:t>
            </a:r>
            <a:r>
              <a:rPr lang="fr-FR" dirty="0" err="1"/>
              <a:t>Aléop</a:t>
            </a:r>
            <a:r>
              <a:rPr lang="fr-FR" dirty="0"/>
              <a:t> </a:t>
            </a:r>
            <a:r>
              <a:rPr lang="fr-FR" b="1" dirty="0"/>
              <a:t>du 7 juin au 18 juillet 2021</a:t>
            </a:r>
            <a:r>
              <a:rPr lang="fr-FR" dirty="0"/>
              <a:t> (et au-delà mais avec majoration si absence de justificatif) au tarif inchangé de </a:t>
            </a:r>
            <a:r>
              <a:rPr lang="fr-FR" b="1" dirty="0"/>
              <a:t>110€ par enfant pour l’année </a:t>
            </a:r>
            <a:r>
              <a:rPr lang="fr-FR" b="1" dirty="0" smtClean="0"/>
              <a:t>scolaire.</a:t>
            </a:r>
            <a:endParaRPr lang="fr-FR" dirty="0"/>
          </a:p>
        </p:txBody>
      </p:sp>
    </p:spTree>
    <p:extLst>
      <p:ext uri="{BB962C8B-B14F-4D97-AF65-F5344CB8AC3E}">
        <p14:creationId xmlns:p14="http://schemas.microsoft.com/office/powerpoint/2010/main" val="33255572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2887580" y="601577"/>
            <a:ext cx="5755856" cy="6106509"/>
          </a:xfrm>
          <a:prstGeom prst="rect">
            <a:avLst/>
          </a:prstGeom>
        </p:spPr>
      </p:pic>
      <p:sp>
        <p:nvSpPr>
          <p:cNvPr id="5" name="ZoneTexte 4"/>
          <p:cNvSpPr txBox="1"/>
          <p:nvPr/>
        </p:nvSpPr>
        <p:spPr>
          <a:xfrm>
            <a:off x="288758" y="3056021"/>
            <a:ext cx="2213810" cy="646331"/>
          </a:xfrm>
          <a:prstGeom prst="rect">
            <a:avLst/>
          </a:prstGeom>
          <a:solidFill>
            <a:schemeClr val="accent3"/>
          </a:solidFill>
        </p:spPr>
        <p:txBody>
          <a:bodyPr wrap="square" rtlCol="0">
            <a:spAutoFit/>
          </a:bodyPr>
          <a:lstStyle/>
          <a:p>
            <a:r>
              <a:rPr lang="fr-FR" dirty="0"/>
              <a:t>Commune de Boufféré</a:t>
            </a:r>
          </a:p>
        </p:txBody>
      </p:sp>
    </p:spTree>
    <p:extLst>
      <p:ext uri="{BB962C8B-B14F-4D97-AF65-F5344CB8AC3E}">
        <p14:creationId xmlns:p14="http://schemas.microsoft.com/office/powerpoint/2010/main" val="385876746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288758" y="3056021"/>
            <a:ext cx="2213810" cy="646331"/>
          </a:xfrm>
          <a:prstGeom prst="rect">
            <a:avLst/>
          </a:prstGeom>
          <a:solidFill>
            <a:schemeClr val="accent3"/>
          </a:solidFill>
        </p:spPr>
        <p:txBody>
          <a:bodyPr wrap="square" rtlCol="0">
            <a:spAutoFit/>
          </a:bodyPr>
          <a:lstStyle/>
          <a:p>
            <a:r>
              <a:rPr lang="fr-FR" dirty="0"/>
              <a:t>Commune de </a:t>
            </a:r>
            <a:r>
              <a:rPr lang="fr-FR" dirty="0" err="1"/>
              <a:t>l’Herbergement</a:t>
            </a:r>
            <a:endParaRPr lang="fr-FR" dirty="0"/>
          </a:p>
        </p:txBody>
      </p:sp>
      <p:pic>
        <p:nvPicPr>
          <p:cNvPr id="5" name="Image 4"/>
          <p:cNvPicPr>
            <a:picLocks noChangeAspect="1"/>
          </p:cNvPicPr>
          <p:nvPr/>
        </p:nvPicPr>
        <p:blipFill>
          <a:blip r:embed="rId2"/>
          <a:stretch>
            <a:fillRect/>
          </a:stretch>
        </p:blipFill>
        <p:spPr>
          <a:xfrm>
            <a:off x="2770909" y="773264"/>
            <a:ext cx="6659851" cy="5633741"/>
          </a:xfrm>
          <a:prstGeom prst="rect">
            <a:avLst/>
          </a:prstGeom>
        </p:spPr>
      </p:pic>
    </p:spTree>
    <p:extLst>
      <p:ext uri="{BB962C8B-B14F-4D97-AF65-F5344CB8AC3E}">
        <p14:creationId xmlns:p14="http://schemas.microsoft.com/office/powerpoint/2010/main" val="201345921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3600" u="sng" dirty="0"/>
              <a:t>Restauration</a:t>
            </a:r>
            <a:r>
              <a:rPr lang="fr-FR" dirty="0"/>
              <a:t> </a:t>
            </a:r>
          </a:p>
        </p:txBody>
      </p:sp>
      <p:sp>
        <p:nvSpPr>
          <p:cNvPr id="3" name="Espace réservé du contenu 2"/>
          <p:cNvSpPr>
            <a:spLocks noGrp="1"/>
          </p:cNvSpPr>
          <p:nvPr>
            <p:ph idx="1"/>
          </p:nvPr>
        </p:nvSpPr>
        <p:spPr>
          <a:xfrm>
            <a:off x="1103312" y="2052918"/>
            <a:ext cx="8946541" cy="2177337"/>
          </a:xfrm>
        </p:spPr>
        <p:txBody>
          <a:bodyPr/>
          <a:lstStyle/>
          <a:p>
            <a:r>
              <a:rPr lang="fr-FR" dirty="0"/>
              <a:t>Ce dossier est en cours d’étude avec la commune de Montaigu Vendée. Nous reviendrons vers vous prochainement pour vous expliquer l’organisation et les modalités d’inscription.</a:t>
            </a:r>
          </a:p>
          <a:p>
            <a:r>
              <a:rPr lang="fr-FR" dirty="0"/>
              <a:t>Il s’agira d’une restauration à proximité de l’établissement dans un lieu provisoire en attente d’une future construction. Trajet à </a:t>
            </a:r>
            <a:r>
              <a:rPr lang="fr-FR" dirty="0" smtClean="0"/>
              <a:t>pied par </a:t>
            </a:r>
            <a:r>
              <a:rPr lang="fr-FR" dirty="0"/>
              <a:t>liaison douce.</a:t>
            </a:r>
          </a:p>
          <a:p>
            <a:endParaRPr lang="fr-FR" dirty="0"/>
          </a:p>
        </p:txBody>
      </p:sp>
    </p:spTree>
    <p:extLst>
      <p:ext uri="{BB962C8B-B14F-4D97-AF65-F5344CB8AC3E}">
        <p14:creationId xmlns:p14="http://schemas.microsoft.com/office/powerpoint/2010/main" val="117601775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46111" y="452718"/>
            <a:ext cx="9404723" cy="958987"/>
          </a:xfrm>
        </p:spPr>
        <p:txBody>
          <a:bodyPr/>
          <a:lstStyle/>
          <a:p>
            <a:r>
              <a:rPr lang="fr-FR" u="sng" dirty="0"/>
              <a:t>Informations diverses…</a:t>
            </a:r>
          </a:p>
        </p:txBody>
      </p:sp>
      <p:sp>
        <p:nvSpPr>
          <p:cNvPr id="3" name="Espace réservé du contenu 2"/>
          <p:cNvSpPr>
            <a:spLocks noGrp="1"/>
          </p:cNvSpPr>
          <p:nvPr>
            <p:ph idx="1"/>
          </p:nvPr>
        </p:nvSpPr>
        <p:spPr>
          <a:xfrm>
            <a:off x="533817" y="1411705"/>
            <a:ext cx="8946541" cy="4195481"/>
          </a:xfrm>
        </p:spPr>
        <p:txBody>
          <a:bodyPr/>
          <a:lstStyle/>
          <a:p>
            <a:r>
              <a:rPr lang="fr-FR" dirty="0"/>
              <a:t>Modalités d’inscription</a:t>
            </a:r>
          </a:p>
        </p:txBody>
      </p:sp>
      <p:pic>
        <p:nvPicPr>
          <p:cNvPr id="4" name="Image 3"/>
          <p:cNvPicPr>
            <a:picLocks noChangeAspect="1"/>
          </p:cNvPicPr>
          <p:nvPr/>
        </p:nvPicPr>
        <p:blipFill>
          <a:blip r:embed="rId2"/>
          <a:stretch>
            <a:fillRect/>
          </a:stretch>
        </p:blipFill>
        <p:spPr>
          <a:xfrm>
            <a:off x="801672" y="2193993"/>
            <a:ext cx="2588764" cy="3713747"/>
          </a:xfrm>
          <a:prstGeom prst="rect">
            <a:avLst/>
          </a:prstGeom>
        </p:spPr>
      </p:pic>
      <p:sp>
        <p:nvSpPr>
          <p:cNvPr id="7" name="ZoneTexte 6"/>
          <p:cNvSpPr txBox="1"/>
          <p:nvPr/>
        </p:nvSpPr>
        <p:spPr>
          <a:xfrm>
            <a:off x="1323474" y="6208294"/>
            <a:ext cx="8818053" cy="369332"/>
          </a:xfrm>
          <a:prstGeom prst="rect">
            <a:avLst/>
          </a:prstGeom>
          <a:solidFill>
            <a:schemeClr val="accent1"/>
          </a:solidFill>
        </p:spPr>
        <p:txBody>
          <a:bodyPr wrap="square" rtlCol="0">
            <a:spAutoFit/>
          </a:bodyPr>
          <a:lstStyle/>
          <a:p>
            <a:r>
              <a:rPr lang="fr-FR" dirty="0">
                <a:solidFill>
                  <a:schemeClr val="bg1"/>
                </a:solidFill>
              </a:rPr>
              <a:t>A remplir pour </a:t>
            </a:r>
            <a:r>
              <a:rPr lang="fr-FR">
                <a:solidFill>
                  <a:schemeClr val="bg1"/>
                </a:solidFill>
              </a:rPr>
              <a:t>le </a:t>
            </a:r>
            <a:r>
              <a:rPr lang="fr-FR" smtClean="0">
                <a:solidFill>
                  <a:schemeClr val="bg1"/>
                </a:solidFill>
              </a:rPr>
              <a:t>12 </a:t>
            </a:r>
            <a:r>
              <a:rPr lang="fr-FR" dirty="0">
                <a:solidFill>
                  <a:schemeClr val="bg1"/>
                </a:solidFill>
              </a:rPr>
              <a:t>mars 2021. A redonner dans les écoles.</a:t>
            </a:r>
          </a:p>
        </p:txBody>
      </p:sp>
      <p:pic>
        <p:nvPicPr>
          <p:cNvPr id="8" name="Imag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21886" y="160692"/>
            <a:ext cx="2228946" cy="1136104"/>
          </a:xfrm>
          <a:prstGeom prst="rect">
            <a:avLst/>
          </a:prstGeom>
        </p:spPr>
      </p:pic>
      <p:sp>
        <p:nvSpPr>
          <p:cNvPr id="9" name="Rectangle 8"/>
          <p:cNvSpPr/>
          <p:nvPr/>
        </p:nvSpPr>
        <p:spPr>
          <a:xfrm>
            <a:off x="6019922" y="4041484"/>
            <a:ext cx="4572000" cy="1588655"/>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u="sng" dirty="0"/>
              <a:t>Coût de la scolarité </a:t>
            </a:r>
            <a:r>
              <a:rPr lang="fr-FR" dirty="0"/>
              <a:t>: 50€/mois sur 10 mois (alignement sur les autres établissements du secteur.</a:t>
            </a:r>
          </a:p>
          <a:p>
            <a:pPr algn="ctr"/>
            <a:r>
              <a:rPr lang="fr-FR" dirty="0"/>
              <a:t>+ un forfait d’activités pédagogiques (autour de 30 € pour l’année)</a:t>
            </a:r>
          </a:p>
        </p:txBody>
      </p:sp>
      <p:cxnSp>
        <p:nvCxnSpPr>
          <p:cNvPr id="6" name="Connecteur droit avec flèche 5"/>
          <p:cNvCxnSpPr/>
          <p:nvPr/>
        </p:nvCxnSpPr>
        <p:spPr>
          <a:xfrm>
            <a:off x="3472873" y="3897745"/>
            <a:ext cx="1995054" cy="21982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743851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u="sng" dirty="0"/>
              <a:t>La genèse du projet…</a:t>
            </a:r>
          </a:p>
        </p:txBody>
      </p:sp>
      <p:sp>
        <p:nvSpPr>
          <p:cNvPr id="3" name="Espace réservé du contenu 2"/>
          <p:cNvSpPr>
            <a:spLocks noGrp="1"/>
          </p:cNvSpPr>
          <p:nvPr>
            <p:ph idx="1"/>
          </p:nvPr>
        </p:nvSpPr>
        <p:spPr>
          <a:xfrm>
            <a:off x="875201" y="1636555"/>
            <a:ext cx="8946541" cy="3698176"/>
          </a:xfrm>
        </p:spPr>
        <p:txBody>
          <a:bodyPr/>
          <a:lstStyle/>
          <a:p>
            <a:pPr algn="just"/>
            <a:r>
              <a:rPr lang="fr-FR" dirty="0"/>
              <a:t>L’idée de la création d’un nouveau collège sur le secteur de Montaigu est née en 2014.</a:t>
            </a:r>
          </a:p>
          <a:p>
            <a:pPr algn="just"/>
            <a:r>
              <a:rPr lang="fr-FR" dirty="0"/>
              <a:t>En mars 2018, après concertations avec les différents partenaires*,  le comité diocésain de l’enseignement catholique (le CODIEC) de Vendée a acté définitivement l’ouverture d’un nouveau collège privé sur la commune déléguée de Boufféré.</a:t>
            </a:r>
          </a:p>
          <a:p>
            <a:pPr algn="just"/>
            <a:endParaRPr lang="fr-FR" dirty="0"/>
          </a:p>
          <a:p>
            <a:pPr algn="just"/>
            <a:r>
              <a:rPr lang="fr-FR" dirty="0"/>
              <a:t>Depuis plusieurs mois, un groupe de pilotage dirigé par Christophe GEFFARD, directeur diocésain, prend des orientations concernant la construction et les modalités d’ouverture de ce futur établissement.</a:t>
            </a:r>
          </a:p>
        </p:txBody>
      </p:sp>
      <p:sp>
        <p:nvSpPr>
          <p:cNvPr id="4" name="Rectangle 3"/>
          <p:cNvSpPr/>
          <p:nvPr/>
        </p:nvSpPr>
        <p:spPr>
          <a:xfrm>
            <a:off x="1540042" y="5576673"/>
            <a:ext cx="6096000" cy="646331"/>
          </a:xfrm>
          <a:prstGeom prst="rect">
            <a:avLst/>
          </a:prstGeom>
        </p:spPr>
        <p:txBody>
          <a:bodyPr>
            <a:spAutoFit/>
          </a:bodyPr>
          <a:lstStyle/>
          <a:p>
            <a:r>
              <a:rPr lang="fr-FR" dirty="0"/>
              <a:t>* Les chefs d’établissement du secteur de Montaigu, les élus locaux, la paroisse,…</a:t>
            </a:r>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81928" y="223314"/>
            <a:ext cx="2297996" cy="1171299"/>
          </a:xfrm>
          <a:prstGeom prst="rect">
            <a:avLst/>
          </a:prstGeom>
        </p:spPr>
      </p:pic>
    </p:spTree>
    <p:extLst>
      <p:ext uri="{BB962C8B-B14F-4D97-AF65-F5344CB8AC3E}">
        <p14:creationId xmlns:p14="http://schemas.microsoft.com/office/powerpoint/2010/main" val="68336070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3600" u="sng" dirty="0" smtClean="0"/>
              <a:t>Etapes à venir :</a:t>
            </a:r>
            <a:endParaRPr lang="fr-FR" sz="3600" u="sng" dirty="0"/>
          </a:p>
        </p:txBody>
      </p:sp>
      <p:sp>
        <p:nvSpPr>
          <p:cNvPr id="4" name="Espace réservé du contenu 3"/>
          <p:cNvSpPr txBox="1">
            <a:spLocks noGrp="1"/>
          </p:cNvSpPr>
          <p:nvPr>
            <p:ph idx="1"/>
          </p:nvPr>
        </p:nvSpPr>
        <p:spPr>
          <a:xfrm>
            <a:off x="432722" y="3281750"/>
            <a:ext cx="4915750" cy="1272143"/>
          </a:xfrm>
          <a:prstGeom prst="rect">
            <a:avLst/>
          </a:prstGeom>
          <a:solidFill>
            <a:schemeClr val="accent3">
              <a:lumMod val="75000"/>
            </a:schemeClr>
          </a:solidFill>
        </p:spPr>
        <p:txBody>
          <a:bodyPr wrap="square" rtlCol="0">
            <a:spAutoFit/>
          </a:bodyPr>
          <a:lstStyle/>
          <a:p>
            <a:pPr marL="0" indent="0">
              <a:buNone/>
            </a:pPr>
            <a:r>
              <a:rPr lang="fr-FR" u="sng" dirty="0" smtClean="0"/>
              <a:t>En juin</a:t>
            </a:r>
          </a:p>
          <a:p>
            <a:pPr marL="285750" indent="-285750">
              <a:buFont typeface="Arial" panose="020B0604020202020204" pitchFamily="34" charset="0"/>
              <a:buChar char="•"/>
            </a:pPr>
            <a:r>
              <a:rPr lang="fr-FR" dirty="0" smtClean="0"/>
              <a:t>Inscription pour les options.</a:t>
            </a:r>
          </a:p>
          <a:p>
            <a:pPr marL="285750" indent="-285750">
              <a:buFont typeface="Arial" panose="020B0604020202020204" pitchFamily="34" charset="0"/>
              <a:buChar char="•"/>
            </a:pPr>
            <a:r>
              <a:rPr lang="fr-FR" dirty="0"/>
              <a:t>Inscription </a:t>
            </a:r>
            <a:r>
              <a:rPr lang="fr-FR" dirty="0" smtClean="0"/>
              <a:t>pour la restauration</a:t>
            </a:r>
            <a:endParaRPr lang="fr-FR" dirty="0"/>
          </a:p>
        </p:txBody>
      </p:sp>
      <p:sp>
        <p:nvSpPr>
          <p:cNvPr id="5" name="ZoneTexte 4"/>
          <p:cNvSpPr txBox="1"/>
          <p:nvPr/>
        </p:nvSpPr>
        <p:spPr>
          <a:xfrm>
            <a:off x="2434389" y="4827201"/>
            <a:ext cx="7860631" cy="369332"/>
          </a:xfrm>
          <a:prstGeom prst="rect">
            <a:avLst/>
          </a:prstGeom>
          <a:solidFill>
            <a:schemeClr val="accent3">
              <a:lumMod val="40000"/>
              <a:lumOff val="60000"/>
            </a:schemeClr>
          </a:solidFill>
        </p:spPr>
        <p:txBody>
          <a:bodyPr wrap="square" rtlCol="0">
            <a:spAutoFit/>
          </a:bodyPr>
          <a:lstStyle/>
          <a:p>
            <a:r>
              <a:rPr lang="fr-FR" dirty="0" smtClean="0"/>
              <a:t> </a:t>
            </a:r>
            <a:r>
              <a:rPr lang="fr-FR" u="sng" dirty="0" smtClean="0"/>
              <a:t>Fin août, </a:t>
            </a:r>
            <a:r>
              <a:rPr lang="fr-FR" dirty="0" smtClean="0"/>
              <a:t>visite du collège et rencontre avec le professeur principal.</a:t>
            </a:r>
            <a:endParaRPr lang="fr-FR" dirty="0"/>
          </a:p>
        </p:txBody>
      </p:sp>
      <p:sp>
        <p:nvSpPr>
          <p:cNvPr id="6" name="ZoneTexte 5"/>
          <p:cNvSpPr txBox="1"/>
          <p:nvPr/>
        </p:nvSpPr>
        <p:spPr>
          <a:xfrm>
            <a:off x="4176507" y="5659230"/>
            <a:ext cx="5874327" cy="646331"/>
          </a:xfrm>
          <a:prstGeom prst="rect">
            <a:avLst/>
          </a:prstGeom>
          <a:solidFill>
            <a:schemeClr val="accent2"/>
          </a:solidFill>
        </p:spPr>
        <p:txBody>
          <a:bodyPr wrap="square" rtlCol="0">
            <a:spAutoFit/>
          </a:bodyPr>
          <a:lstStyle/>
          <a:p>
            <a:r>
              <a:rPr lang="fr-FR" dirty="0" smtClean="0"/>
              <a:t>Possibilité de rendez-vous individuel dans les mois à venir pour toute demande particulière.</a:t>
            </a:r>
            <a:endParaRPr lang="fr-FR" dirty="0"/>
          </a:p>
        </p:txBody>
      </p:sp>
      <p:sp>
        <p:nvSpPr>
          <p:cNvPr id="7" name="ZoneTexte 6"/>
          <p:cNvSpPr txBox="1"/>
          <p:nvPr/>
        </p:nvSpPr>
        <p:spPr>
          <a:xfrm>
            <a:off x="2710386" y="2362112"/>
            <a:ext cx="3851563" cy="646331"/>
          </a:xfrm>
          <a:prstGeom prst="rect">
            <a:avLst/>
          </a:prstGeom>
          <a:solidFill>
            <a:schemeClr val="accent6">
              <a:lumMod val="75000"/>
            </a:schemeClr>
          </a:solidFill>
        </p:spPr>
        <p:txBody>
          <a:bodyPr wrap="square" rtlCol="0">
            <a:spAutoFit/>
          </a:bodyPr>
          <a:lstStyle/>
          <a:p>
            <a:r>
              <a:rPr lang="fr-FR" u="sng" dirty="0" smtClean="0"/>
              <a:t>Au printemps</a:t>
            </a:r>
            <a:r>
              <a:rPr lang="fr-FR" dirty="0" smtClean="0"/>
              <a:t>, nouvelle visite du chantier par les élèves.</a:t>
            </a:r>
            <a:endParaRPr lang="fr-FR" dirty="0"/>
          </a:p>
        </p:txBody>
      </p:sp>
      <p:sp>
        <p:nvSpPr>
          <p:cNvPr id="3" name="ZoneTexte 2"/>
          <p:cNvSpPr txBox="1"/>
          <p:nvPr/>
        </p:nvSpPr>
        <p:spPr>
          <a:xfrm>
            <a:off x="232611" y="1556084"/>
            <a:ext cx="4403557" cy="646331"/>
          </a:xfrm>
          <a:prstGeom prst="rect">
            <a:avLst/>
          </a:prstGeom>
          <a:solidFill>
            <a:schemeClr val="accent3">
              <a:lumMod val="60000"/>
              <a:lumOff val="40000"/>
            </a:schemeClr>
          </a:solidFill>
        </p:spPr>
        <p:txBody>
          <a:bodyPr wrap="square" rtlCol="0">
            <a:spAutoFit/>
          </a:bodyPr>
          <a:lstStyle/>
          <a:p>
            <a:r>
              <a:rPr lang="fr-FR" u="sng" dirty="0" smtClean="0"/>
              <a:t>Fin de semaine</a:t>
            </a:r>
            <a:r>
              <a:rPr lang="fr-FR" dirty="0" smtClean="0"/>
              <a:t>, réception du dossier d’inscription.</a:t>
            </a:r>
            <a:endParaRPr lang="fr-FR" dirty="0"/>
          </a:p>
        </p:txBody>
      </p:sp>
      <p:sp>
        <p:nvSpPr>
          <p:cNvPr id="8" name="Espace réservé du contenu 3"/>
          <p:cNvSpPr txBox="1">
            <a:spLocks/>
          </p:cNvSpPr>
          <p:nvPr/>
        </p:nvSpPr>
        <p:spPr>
          <a:xfrm>
            <a:off x="6034577" y="3281749"/>
            <a:ext cx="4915750" cy="1272143"/>
          </a:xfrm>
          <a:prstGeom prst="rect">
            <a:avLst/>
          </a:prstGeom>
          <a:solidFill>
            <a:schemeClr val="bg2">
              <a:lumMod val="40000"/>
              <a:lumOff val="60000"/>
            </a:schemeClr>
          </a:solidFill>
        </p:spPr>
        <p:txBody>
          <a:bodyPr vert="horz" wrap="square" lIns="91440" tIns="45720" rIns="91440" bIns="45720" rtlCol="0">
            <a:sp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a:lstStyle>
          <a:p>
            <a:pPr marL="0" indent="0">
              <a:buFont typeface="Wingdings 3" charset="2"/>
              <a:buNone/>
            </a:pPr>
            <a:r>
              <a:rPr lang="fr-FR" u="sng" dirty="0" smtClean="0"/>
              <a:t>Informations avant été</a:t>
            </a:r>
          </a:p>
          <a:p>
            <a:pPr marL="285750" indent="-285750">
              <a:buFont typeface="Arial" panose="020B0604020202020204" pitchFamily="34" charset="0"/>
              <a:buChar char="•"/>
            </a:pPr>
            <a:r>
              <a:rPr lang="fr-FR" dirty="0" smtClean="0"/>
              <a:t>Fournitures scolaires</a:t>
            </a:r>
          </a:p>
          <a:p>
            <a:pPr marL="285750" indent="-285750">
              <a:buFont typeface="Arial" panose="020B0604020202020204" pitchFamily="34" charset="0"/>
              <a:buChar char="•"/>
            </a:pPr>
            <a:r>
              <a:rPr lang="fr-FR" dirty="0" smtClean="0"/>
              <a:t>Constitution des classes</a:t>
            </a:r>
            <a:endParaRPr lang="fr-FR" dirty="0"/>
          </a:p>
        </p:txBody>
      </p:sp>
      <p:cxnSp>
        <p:nvCxnSpPr>
          <p:cNvPr id="10" name="Connecteur droit avec flèche 9"/>
          <p:cNvCxnSpPr/>
          <p:nvPr/>
        </p:nvCxnSpPr>
        <p:spPr>
          <a:xfrm>
            <a:off x="11499273" y="1302327"/>
            <a:ext cx="18472" cy="5218546"/>
          </a:xfrm>
          <a:prstGeom prst="straightConnector1">
            <a:avLst/>
          </a:prstGeom>
          <a:ln w="1587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641412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58643" y="690048"/>
            <a:ext cx="8825658" cy="6593304"/>
          </a:xfrm>
        </p:spPr>
        <p:txBody>
          <a:bodyPr/>
          <a:lstStyle/>
          <a:p>
            <a:r>
              <a:rPr lang="fr-FR" sz="2000" u="sng" dirty="0"/>
              <a:t>Constats locaux : </a:t>
            </a:r>
            <a:br>
              <a:rPr lang="fr-FR" sz="2000" u="sng" dirty="0"/>
            </a:br>
            <a:r>
              <a:rPr lang="fr-FR" sz="2000" dirty="0"/>
              <a:t>      - De nombreux projets immobiliers, sur les communes de Terres de Montaigu, sont en cours de réalisation (principalement à </a:t>
            </a:r>
            <a:r>
              <a:rPr lang="fr-FR" sz="2000" dirty="0" err="1"/>
              <a:t>l’Herbergement</a:t>
            </a:r>
            <a:r>
              <a:rPr lang="fr-FR" sz="2000" dirty="0"/>
              <a:t> et à Montaigu Vendée)</a:t>
            </a:r>
            <a:br>
              <a:rPr lang="fr-FR" sz="2000" dirty="0"/>
            </a:br>
            <a:r>
              <a:rPr lang="fr-FR" sz="2000" dirty="0"/>
              <a:t>	-  Le réseau de l’enseignement public se développe </a:t>
            </a:r>
            <a:br>
              <a:rPr lang="fr-FR" sz="2000" dirty="0"/>
            </a:br>
            <a:r>
              <a:rPr lang="fr-FR" sz="2000" dirty="0"/>
              <a:t>	(Ouverture du collège M.RAGON en 2017 – Rénovation du collège J.FERRY)</a:t>
            </a:r>
            <a:br>
              <a:rPr lang="fr-FR" sz="2000" dirty="0"/>
            </a:br>
            <a:r>
              <a:rPr lang="fr-FR" sz="2000" dirty="0"/>
              <a:t/>
            </a:r>
            <a:br>
              <a:rPr lang="fr-FR" sz="2000" dirty="0"/>
            </a:br>
            <a:r>
              <a:rPr lang="fr-FR" sz="2000" dirty="0"/>
              <a:t>      Le collège </a:t>
            </a:r>
            <a:r>
              <a:rPr lang="fr-FR" sz="2000" dirty="0" smtClean="0"/>
              <a:t>Mère </a:t>
            </a:r>
            <a:r>
              <a:rPr lang="fr-FR" sz="2000" dirty="0"/>
              <a:t>Teresa répondra donc à une croissance significative de la population scolaire sur Terres de Montaigu dans les 10 prochaines années. Le souhait est de </a:t>
            </a:r>
            <a:r>
              <a:rPr lang="fr-FR" sz="2000" b="1" u="sng" dirty="0"/>
              <a:t>renforcer le maillage </a:t>
            </a:r>
            <a:r>
              <a:rPr lang="fr-FR" sz="2000" dirty="0"/>
              <a:t>de notre réseau privé catholique dans le Nord Est vendéen en proposant </a:t>
            </a:r>
            <a:r>
              <a:rPr lang="fr-FR" sz="2000" b="1" u="sng" dirty="0"/>
              <a:t>une nouvelle offre aux familles</a:t>
            </a:r>
            <a:r>
              <a:rPr lang="fr-FR" sz="2000" dirty="0"/>
              <a:t>.</a:t>
            </a:r>
            <a:br>
              <a:rPr lang="fr-FR" sz="2000" dirty="0"/>
            </a:br>
            <a:r>
              <a:rPr lang="fr-FR" sz="2000" dirty="0"/>
              <a:t/>
            </a:r>
            <a:br>
              <a:rPr lang="fr-FR" sz="2000" dirty="0"/>
            </a:br>
            <a:r>
              <a:rPr lang="fr-FR" sz="2000" dirty="0"/>
              <a:t>	</a:t>
            </a:r>
            <a:r>
              <a:rPr lang="fr-FR" sz="2000" b="1" dirty="0"/>
              <a:t>Le projet Mère Teresa sera le 31è collège privé catholique, en Vendée</a:t>
            </a:r>
            <a:r>
              <a:rPr lang="fr-FR" sz="2000" dirty="0" smtClean="0"/>
              <a:t>.</a:t>
            </a:r>
            <a:br>
              <a:rPr lang="fr-FR" sz="2000" dirty="0" smtClean="0"/>
            </a:br>
            <a:r>
              <a:rPr lang="fr-FR" sz="2000" dirty="0" smtClean="0"/>
              <a:t/>
            </a:r>
            <a:br>
              <a:rPr lang="fr-FR" sz="2000" dirty="0" smtClean="0"/>
            </a:br>
            <a:r>
              <a:rPr lang="fr-FR" sz="2000" u="sng" dirty="0" smtClean="0"/>
              <a:t>Elèves concernés</a:t>
            </a:r>
            <a:r>
              <a:rPr lang="fr-FR" sz="2000" dirty="0" smtClean="0"/>
              <a:t> : Ceux originaires de Boufféré et de </a:t>
            </a:r>
            <a:r>
              <a:rPr lang="fr-FR" sz="2000" dirty="0" err="1" smtClean="0"/>
              <a:t>l’Herbergement</a:t>
            </a:r>
            <a:r>
              <a:rPr lang="fr-FR" sz="2000" dirty="0" smtClean="0"/>
              <a:t>.</a:t>
            </a:r>
            <a:r>
              <a:rPr lang="fr-FR" dirty="0"/>
              <a:t/>
            </a:r>
            <a:br>
              <a:rPr lang="fr-FR" dirty="0"/>
            </a:br>
            <a:endParaRPr lang="fr-FR" dirty="0"/>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85747" y="216353"/>
            <a:ext cx="1891023" cy="963863"/>
          </a:xfrm>
          <a:prstGeom prst="rect">
            <a:avLst/>
          </a:prstGeom>
        </p:spPr>
      </p:pic>
    </p:spTree>
    <p:extLst>
      <p:ext uri="{BB962C8B-B14F-4D97-AF65-F5344CB8AC3E}">
        <p14:creationId xmlns:p14="http://schemas.microsoft.com/office/powerpoint/2010/main" val="211833000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46111" y="452718"/>
            <a:ext cx="7952457" cy="910861"/>
          </a:xfrm>
        </p:spPr>
        <p:txBody>
          <a:bodyPr/>
          <a:lstStyle/>
          <a:p>
            <a:r>
              <a:rPr lang="fr-FR" sz="3600" b="1" u="sng" dirty="0"/>
              <a:t>Pourquoi avoir donné ce nom ?</a:t>
            </a:r>
            <a:endParaRPr lang="fr-FR" sz="3600" dirty="0"/>
          </a:p>
        </p:txBody>
      </p:sp>
      <p:sp>
        <p:nvSpPr>
          <p:cNvPr id="3" name="Espace réservé du contenu 2"/>
          <p:cNvSpPr>
            <a:spLocks noGrp="1"/>
          </p:cNvSpPr>
          <p:nvPr>
            <p:ph idx="1"/>
          </p:nvPr>
        </p:nvSpPr>
        <p:spPr>
          <a:xfrm>
            <a:off x="1103312" y="2798877"/>
            <a:ext cx="8946541" cy="2126050"/>
          </a:xfrm>
        </p:spPr>
        <p:txBody>
          <a:bodyPr>
            <a:normAutofit fontScale="85000" lnSpcReduction="10000"/>
          </a:bodyPr>
          <a:lstStyle/>
          <a:p>
            <a:r>
              <a:rPr lang="fr-FR" dirty="0" smtClean="0"/>
              <a:t>Une personne qui a vécu au siècle dernier, donc récemment. Cela permet aux futurs élèves de s’imprégner plus facilement de son histoire(photos, vidéos, témoignages,…).</a:t>
            </a:r>
          </a:p>
          <a:p>
            <a:r>
              <a:rPr lang="fr-FR" dirty="0" smtClean="0"/>
              <a:t>Une personne qui a été </a:t>
            </a:r>
            <a:r>
              <a:rPr lang="fr-FR" dirty="0"/>
              <a:t>reconnue par l’église pour </a:t>
            </a:r>
            <a:r>
              <a:rPr lang="fr-FR" dirty="0" smtClean="0"/>
              <a:t>ses actions. Béatifiée en 2003 par le Pape Jean Paul II.</a:t>
            </a:r>
          </a:p>
          <a:p>
            <a:r>
              <a:rPr lang="fr-FR" dirty="0" smtClean="0"/>
              <a:t>Une personne qui a consacré sa vie aux plus démunis et particulièrement aux enfants, en faisant de l’éducation et de l’instruction une priorité.</a:t>
            </a:r>
            <a:endParaRPr lang="fr-FR" dirty="0"/>
          </a:p>
        </p:txBody>
      </p:sp>
      <p:pic>
        <p:nvPicPr>
          <p:cNvPr id="5" name="Image 4">
            <a:extLst>
              <a:ext uri="{FF2B5EF4-FFF2-40B4-BE49-F238E27FC236}">
                <a16:creationId xmlns="" xmlns:a16="http://schemas.microsoft.com/office/drawing/2014/main" id="{171A9E49-680F-4AE8-A9C1-F565549FC1EA}"/>
              </a:ext>
            </a:extLst>
          </p:cNvPr>
          <p:cNvPicPr>
            <a:picLocks noChangeAspect="1"/>
          </p:cNvPicPr>
          <p:nvPr/>
        </p:nvPicPr>
        <p:blipFill rotWithShape="1">
          <a:blip r:embed="rId2"/>
          <a:srcRect l="54351" t="10378" r="4404" b="5975"/>
          <a:stretch/>
        </p:blipFill>
        <p:spPr>
          <a:xfrm>
            <a:off x="2750506" y="1363579"/>
            <a:ext cx="1249312" cy="1266825"/>
          </a:xfrm>
          <a:prstGeom prst="rect">
            <a:avLst/>
          </a:prstGeom>
        </p:spPr>
      </p:pic>
      <p:sp>
        <p:nvSpPr>
          <p:cNvPr id="6" name="Rectangle 5"/>
          <p:cNvSpPr/>
          <p:nvPr/>
        </p:nvSpPr>
        <p:spPr>
          <a:xfrm>
            <a:off x="4116745" y="1808484"/>
            <a:ext cx="3722254" cy="30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Mère TERESA (1910-1997)</a:t>
            </a:r>
          </a:p>
        </p:txBody>
      </p:sp>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10588" y="225003"/>
            <a:ext cx="1678722" cy="855652"/>
          </a:xfrm>
          <a:prstGeom prst="rect">
            <a:avLst/>
          </a:prstGeom>
        </p:spPr>
      </p:pic>
    </p:spTree>
    <p:extLst>
      <p:ext uri="{BB962C8B-B14F-4D97-AF65-F5344CB8AC3E}">
        <p14:creationId xmlns:p14="http://schemas.microsoft.com/office/powerpoint/2010/main" val="402877385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25631" y="354312"/>
            <a:ext cx="10266877" cy="5490739"/>
          </a:xfrm>
        </p:spPr>
        <p:txBody>
          <a:bodyPr/>
          <a:lstStyle/>
          <a:p>
            <a:r>
              <a:rPr lang="fr-FR" sz="3600" u="sng" dirty="0"/>
              <a:t>Nos intentions éducatives et pédagogiques…</a:t>
            </a:r>
            <a:br>
              <a:rPr lang="fr-FR" sz="3600" u="sng" dirty="0"/>
            </a:br>
            <a:r>
              <a:rPr lang="fr-FR" sz="3600" u="sng" dirty="0"/>
              <a:t/>
            </a:r>
            <a:br>
              <a:rPr lang="fr-FR" sz="3600" u="sng" dirty="0"/>
            </a:br>
            <a:r>
              <a:rPr lang="fr-FR" sz="1600" u="sng" dirty="0"/>
              <a:t/>
            </a:r>
            <a:br>
              <a:rPr lang="fr-FR" sz="1600" u="sng" dirty="0"/>
            </a:br>
            <a:r>
              <a:rPr lang="fr-FR" sz="2000" b="1" dirty="0"/>
              <a:t>Un collège qui s’inscrit pleinement dans le projet éducatif diocésain où les élèves apprennent :</a:t>
            </a:r>
            <a:r>
              <a:rPr lang="fr-FR" sz="2000" b="1" u="sng" dirty="0"/>
              <a:t/>
            </a:r>
            <a:br>
              <a:rPr lang="fr-FR" sz="2000" b="1" u="sng" dirty="0"/>
            </a:br>
            <a:r>
              <a:rPr lang="fr-FR" sz="2000" u="sng" dirty="0"/>
              <a:t/>
            </a:r>
            <a:br>
              <a:rPr lang="fr-FR" sz="2000" u="sng" dirty="0"/>
            </a:br>
            <a:r>
              <a:rPr lang="fr-FR" sz="2000" dirty="0"/>
              <a:t>- A devenir </a:t>
            </a:r>
            <a:r>
              <a:rPr lang="fr-FR" sz="2000" dirty="0" smtClean="0"/>
              <a:t>autonomes, </a:t>
            </a:r>
            <a:r>
              <a:rPr lang="fr-FR" sz="2000" dirty="0"/>
              <a:t>à grandir et devenir </a:t>
            </a:r>
            <a:r>
              <a:rPr lang="fr-FR" sz="2000" dirty="0" smtClean="0"/>
              <a:t>responsables </a:t>
            </a:r>
            <a:r>
              <a:rPr lang="fr-FR" sz="2000" dirty="0"/>
              <a:t>en donnant du sens aux </a:t>
            </a:r>
            <a:r>
              <a:rPr lang="fr-FR" sz="2000" dirty="0" smtClean="0"/>
              <a:t>apprentissages</a:t>
            </a:r>
            <a:r>
              <a:rPr lang="fr-FR" sz="2000" dirty="0"/>
              <a:t/>
            </a:r>
            <a:br>
              <a:rPr lang="fr-FR" sz="2000" dirty="0"/>
            </a:br>
            <a:r>
              <a:rPr lang="fr-FR" sz="2000" dirty="0"/>
              <a:t>- </a:t>
            </a:r>
            <a:r>
              <a:rPr lang="fr-FR" sz="2000" dirty="0" smtClean="0"/>
              <a:t>A s’ouvrir </a:t>
            </a:r>
            <a:r>
              <a:rPr lang="fr-FR" sz="2000" dirty="0"/>
              <a:t>aux autres et au monde</a:t>
            </a:r>
            <a:br>
              <a:rPr lang="fr-FR" sz="2000" dirty="0"/>
            </a:br>
            <a:r>
              <a:rPr lang="fr-FR" sz="2000" dirty="0"/>
              <a:t>- A coopérer par le vivre-ensemble</a:t>
            </a:r>
            <a:br>
              <a:rPr lang="fr-FR" sz="2000" dirty="0"/>
            </a:br>
            <a:r>
              <a:rPr lang="fr-FR" sz="2000" dirty="0"/>
              <a:t>- A devenir </a:t>
            </a:r>
            <a:r>
              <a:rPr lang="fr-FR" sz="2000" dirty="0" smtClean="0"/>
              <a:t>bienveillants </a:t>
            </a:r>
            <a:r>
              <a:rPr lang="fr-FR" sz="2000" dirty="0"/>
              <a:t>à l’égard de chacun </a:t>
            </a:r>
            <a:br>
              <a:rPr lang="fr-FR" sz="2000" dirty="0"/>
            </a:br>
            <a:r>
              <a:rPr lang="fr-FR" sz="2000" dirty="0"/>
              <a:t>- A avoir confiance en soi et dans les autres</a:t>
            </a:r>
            <a:br>
              <a:rPr lang="fr-FR" sz="2000" dirty="0"/>
            </a:br>
            <a:endParaRPr lang="fr-FR" sz="2000" u="sng"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39081" y="507855"/>
            <a:ext cx="2051930" cy="1045878"/>
          </a:xfrm>
          <a:prstGeom prst="rect">
            <a:avLst/>
          </a:prstGeom>
        </p:spPr>
      </p:pic>
    </p:spTree>
    <p:extLst>
      <p:ext uri="{BB962C8B-B14F-4D97-AF65-F5344CB8AC3E}">
        <p14:creationId xmlns:p14="http://schemas.microsoft.com/office/powerpoint/2010/main" val="364507281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3200" u="sng" dirty="0" smtClean="0"/>
              <a:t>Pour faire vivre ces intentions….</a:t>
            </a:r>
            <a:br>
              <a:rPr lang="fr-FR" sz="3200" u="sng" dirty="0" smtClean="0"/>
            </a:br>
            <a:r>
              <a:rPr lang="fr-FR" sz="3200" u="sng" dirty="0" smtClean="0"/>
              <a:t>Equipe enseignante et personnel éducatif</a:t>
            </a:r>
            <a:endParaRPr lang="fr-FR" sz="3200" u="sng" dirty="0"/>
          </a:p>
        </p:txBody>
      </p:sp>
      <p:sp>
        <p:nvSpPr>
          <p:cNvPr id="3" name="Espace réservé du contenu 2"/>
          <p:cNvSpPr>
            <a:spLocks noGrp="1"/>
          </p:cNvSpPr>
          <p:nvPr>
            <p:ph idx="1"/>
          </p:nvPr>
        </p:nvSpPr>
        <p:spPr>
          <a:xfrm>
            <a:off x="958933" y="2060939"/>
            <a:ext cx="8946541" cy="2084973"/>
          </a:xfrm>
        </p:spPr>
        <p:txBody>
          <a:bodyPr/>
          <a:lstStyle/>
          <a:p>
            <a:pPr marL="0" indent="0">
              <a:buNone/>
            </a:pPr>
            <a:r>
              <a:rPr lang="fr-FR" dirty="0"/>
              <a:t>Recrutement dans les prochains mois :</a:t>
            </a:r>
          </a:p>
          <a:p>
            <a:pPr lvl="1"/>
            <a:r>
              <a:rPr lang="fr-FR" dirty="0"/>
              <a:t>Enseignants diplômés déjà en </a:t>
            </a:r>
            <a:r>
              <a:rPr lang="fr-FR" dirty="0" smtClean="0"/>
              <a:t>poste et </a:t>
            </a:r>
            <a:r>
              <a:rPr lang="fr-FR" dirty="0"/>
              <a:t>travaillant sur d’autres établissements du secteur</a:t>
            </a:r>
            <a:r>
              <a:rPr lang="fr-FR" dirty="0" smtClean="0"/>
              <a:t>.</a:t>
            </a:r>
          </a:p>
          <a:p>
            <a:pPr lvl="1"/>
            <a:r>
              <a:rPr lang="fr-FR" dirty="0" smtClean="0"/>
              <a:t>Personnel éducatif : responsable de la vie scolaire, éducateurs, comptable, secrétaire, agents d’entretien,…</a:t>
            </a:r>
            <a:endParaRPr lang="fr-FR" dirty="0"/>
          </a:p>
          <a:p>
            <a:pPr lvl="1"/>
            <a:endParaRPr lang="fr-FR" dirty="0"/>
          </a:p>
        </p:txBody>
      </p:sp>
    </p:spTree>
    <p:extLst>
      <p:ext uri="{BB962C8B-B14F-4D97-AF65-F5344CB8AC3E}">
        <p14:creationId xmlns:p14="http://schemas.microsoft.com/office/powerpoint/2010/main" val="415671691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12437" y="1043845"/>
            <a:ext cx="10215418" cy="1400530"/>
          </a:xfrm>
        </p:spPr>
        <p:txBody>
          <a:bodyPr/>
          <a:lstStyle/>
          <a:p>
            <a:r>
              <a:rPr lang="fr-FR" sz="3200" dirty="0"/>
              <a:t/>
            </a:r>
            <a:br>
              <a:rPr lang="fr-FR" sz="3200" dirty="0"/>
            </a:br>
            <a:r>
              <a:rPr lang="fr-FR" sz="3600" u="sng" dirty="0"/>
              <a:t>Un établissement en cours de construction…</a:t>
            </a:r>
          </a:p>
        </p:txBody>
      </p:sp>
      <p:sp>
        <p:nvSpPr>
          <p:cNvPr id="3" name="Espace réservé du contenu 2"/>
          <p:cNvSpPr>
            <a:spLocks noGrp="1"/>
          </p:cNvSpPr>
          <p:nvPr>
            <p:ph idx="1"/>
          </p:nvPr>
        </p:nvSpPr>
        <p:spPr>
          <a:xfrm>
            <a:off x="957434" y="2444375"/>
            <a:ext cx="8946541" cy="4195481"/>
          </a:xfrm>
        </p:spPr>
        <p:txBody>
          <a:bodyPr/>
          <a:lstStyle/>
          <a:p>
            <a:r>
              <a:rPr lang="fr-FR" dirty="0"/>
              <a:t>Quelques chiffres : </a:t>
            </a:r>
          </a:p>
          <a:p>
            <a:pPr lvl="1"/>
            <a:r>
              <a:rPr lang="fr-FR" dirty="0"/>
              <a:t>Un terrain de 1,4 hectare</a:t>
            </a:r>
          </a:p>
          <a:p>
            <a:pPr lvl="1"/>
            <a:r>
              <a:rPr lang="fr-FR" dirty="0"/>
              <a:t>Un bâtiment de 3700 m2</a:t>
            </a:r>
          </a:p>
          <a:p>
            <a:pPr lvl="1"/>
            <a:r>
              <a:rPr lang="fr-FR" dirty="0"/>
              <a:t>12 salles de classe</a:t>
            </a:r>
          </a:p>
          <a:p>
            <a:pPr lvl="1"/>
            <a:r>
              <a:rPr lang="fr-FR" dirty="0"/>
              <a:t>Deux laboratoires de sciences, deux salles de technologie</a:t>
            </a:r>
          </a:p>
          <a:p>
            <a:pPr lvl="1"/>
            <a:r>
              <a:rPr lang="fr-FR" dirty="0"/>
              <a:t>Une salle de musique et une salle </a:t>
            </a:r>
            <a:r>
              <a:rPr lang="fr-FR" dirty="0" smtClean="0"/>
              <a:t>d’arts plastiques</a:t>
            </a:r>
            <a:endParaRPr lang="fr-FR" dirty="0"/>
          </a:p>
          <a:p>
            <a:pPr lvl="1"/>
            <a:r>
              <a:rPr lang="fr-FR" dirty="0"/>
              <a:t>Un espace pastoral</a:t>
            </a:r>
          </a:p>
          <a:p>
            <a:pPr lvl="1"/>
            <a:r>
              <a:rPr lang="fr-FR" dirty="0"/>
              <a:t>Un espace de vie scolaire : foyer, salle d’étude</a:t>
            </a:r>
            <a:r>
              <a:rPr lang="fr-FR" dirty="0" smtClean="0"/>
              <a:t>, salle informatique, </a:t>
            </a:r>
            <a:r>
              <a:rPr lang="fr-FR" dirty="0"/>
              <a:t>infirmerie et centre documentaire.</a:t>
            </a:r>
          </a:p>
          <a:p>
            <a:pPr lvl="1"/>
            <a:r>
              <a:rPr lang="fr-FR" dirty="0"/>
              <a:t>Deux cours de récréation avec un plateau de sport.</a:t>
            </a:r>
          </a:p>
          <a:p>
            <a:pPr lvl="1"/>
            <a:endParaRPr lang="fr-FR" dirty="0"/>
          </a:p>
        </p:txBody>
      </p:sp>
      <p:pic>
        <p:nvPicPr>
          <p:cNvPr id="4" name="Image 3" descr="C:\Users\TERRA\Downloads\PERSPECTIVE EXTERIEURE maj pour dpc.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83459" y="2697326"/>
            <a:ext cx="3441031" cy="1481489"/>
          </a:xfrm>
          <a:prstGeom prst="rect">
            <a:avLst/>
          </a:prstGeom>
          <a:noFill/>
          <a:ln>
            <a:noFill/>
          </a:ln>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21886" y="160692"/>
            <a:ext cx="2228946" cy="1136104"/>
          </a:xfrm>
          <a:prstGeom prst="rect">
            <a:avLst/>
          </a:prstGeom>
        </p:spPr>
      </p:pic>
    </p:spTree>
    <p:extLst>
      <p:ext uri="{BB962C8B-B14F-4D97-AF65-F5344CB8AC3E}">
        <p14:creationId xmlns:p14="http://schemas.microsoft.com/office/powerpoint/2010/main" val="244587377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49053" y="4663023"/>
            <a:ext cx="852736" cy="717243"/>
          </a:xfrm>
          <a:prstGeom prst="rect">
            <a:avLst/>
          </a:prstGeom>
        </p:spPr>
      </p:pic>
      <p:pic>
        <p:nvPicPr>
          <p:cNvPr id="4" name="Espace réservé du contenu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4035" y="231859"/>
            <a:ext cx="5109871" cy="3120941"/>
          </a:xfrm>
        </p:spPr>
      </p:pic>
      <p:pic>
        <p:nvPicPr>
          <p:cNvPr id="5" name="Imag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23277" y="3574951"/>
            <a:ext cx="6831838" cy="3090544"/>
          </a:xfrm>
          <a:prstGeom prst="rect">
            <a:avLst/>
          </a:prstGeom>
        </p:spPr>
      </p:pic>
      <p:pic>
        <p:nvPicPr>
          <p:cNvPr id="6" name="Imag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21886" y="160692"/>
            <a:ext cx="2228946" cy="1136104"/>
          </a:xfrm>
          <a:prstGeom prst="rect">
            <a:avLst/>
          </a:prstGeom>
        </p:spPr>
      </p:pic>
      <p:sp>
        <p:nvSpPr>
          <p:cNvPr id="2" name="ZoneTexte 1"/>
          <p:cNvSpPr txBox="1"/>
          <p:nvPr/>
        </p:nvSpPr>
        <p:spPr>
          <a:xfrm>
            <a:off x="164035" y="4909815"/>
            <a:ext cx="3958786" cy="1477328"/>
          </a:xfrm>
          <a:prstGeom prst="rect">
            <a:avLst/>
          </a:prstGeom>
          <a:noFill/>
        </p:spPr>
        <p:txBody>
          <a:bodyPr wrap="square" rtlCol="0">
            <a:spAutoFit/>
          </a:bodyPr>
          <a:lstStyle/>
          <a:p>
            <a:r>
              <a:rPr lang="fr-FR" u="sng" dirty="0"/>
              <a:t>Cout du projet </a:t>
            </a:r>
            <a:r>
              <a:rPr lang="fr-FR" dirty="0"/>
              <a:t>: 7 millions €</a:t>
            </a:r>
          </a:p>
          <a:p>
            <a:r>
              <a:rPr lang="fr-FR" u="sng" dirty="0"/>
              <a:t>Financement</a:t>
            </a:r>
            <a:r>
              <a:rPr lang="fr-FR" dirty="0"/>
              <a:t> : </a:t>
            </a:r>
          </a:p>
          <a:p>
            <a:r>
              <a:rPr lang="fr-FR" dirty="0"/>
              <a:t>Aide de la caisse de solidarité de l’UDOGEC à hauteur de 2 </a:t>
            </a:r>
            <a:r>
              <a:rPr lang="fr-FR" dirty="0" smtClean="0"/>
              <a:t>millions</a:t>
            </a:r>
            <a:endParaRPr lang="fr-FR" dirty="0"/>
          </a:p>
          <a:p>
            <a:r>
              <a:rPr lang="fr-FR" dirty="0"/>
              <a:t>Emprunt à hauteur de 5 millions</a:t>
            </a:r>
          </a:p>
        </p:txBody>
      </p:sp>
    </p:spTree>
    <p:extLst>
      <p:ext uri="{BB962C8B-B14F-4D97-AF65-F5344CB8AC3E}">
        <p14:creationId xmlns:p14="http://schemas.microsoft.com/office/powerpoint/2010/main" val="2360847113"/>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BACC050B-8757-4460-95D8-E37B46A6B421}"/>
    </a:ext>
  </a:extLst>
</a:theme>
</file>

<file path=docProps/app.xml><?xml version="1.0" encoding="utf-8"?>
<Properties xmlns="http://schemas.openxmlformats.org/officeDocument/2006/extended-properties" xmlns:vt="http://schemas.openxmlformats.org/officeDocument/2006/docPropsVTypes">
  <TotalTime>381</TotalTime>
  <Words>941</Words>
  <Application>Microsoft Office PowerPoint</Application>
  <PresentationFormat>Grand écran</PresentationFormat>
  <Paragraphs>131</Paragraphs>
  <Slides>30</Slides>
  <Notes>0</Notes>
  <HiddenSlides>0</HiddenSlides>
  <MMClips>0</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30</vt:i4>
      </vt:variant>
    </vt:vector>
  </HeadingPairs>
  <TitlesOfParts>
    <vt:vector size="38" baseType="lpstr">
      <vt:lpstr>Arial</vt:lpstr>
      <vt:lpstr>Arial</vt:lpstr>
      <vt:lpstr>Calibri</vt:lpstr>
      <vt:lpstr>Century Gothic</vt:lpstr>
      <vt:lpstr>Times New Roman</vt:lpstr>
      <vt:lpstr>Wingdings</vt:lpstr>
      <vt:lpstr>Wingdings 3</vt:lpstr>
      <vt:lpstr>Ion</vt:lpstr>
      <vt:lpstr> Une entrée en 6ème  au collège Mère Teresa </vt:lpstr>
      <vt:lpstr>Découvrons …..</vt:lpstr>
      <vt:lpstr>La genèse du projet…</vt:lpstr>
      <vt:lpstr>Constats locaux :        - De nombreux projets immobiliers, sur les communes de Terres de Montaigu, sont en cours de réalisation (principalement à l’Herbergement et à Montaigu Vendée)  -  Le réseau de l’enseignement public se développe   (Ouverture du collège M.RAGON en 2017 – Rénovation du collège J.FERRY)        Le collège Mère Teresa répondra donc à une croissance significative de la population scolaire sur Terres de Montaigu dans les 10 prochaines années. Le souhait est de renforcer le maillage de notre réseau privé catholique dans le Nord Est vendéen en proposant une nouvelle offre aux familles.   Le projet Mère Teresa sera le 31è collège privé catholique, en Vendée.  Elèves concernés : Ceux originaires de Boufféré et de l’Herbergement. </vt:lpstr>
      <vt:lpstr>Pourquoi avoir donné ce nom ?</vt:lpstr>
      <vt:lpstr>Nos intentions éducatives et pédagogiques…   Un collège qui s’inscrit pleinement dans le projet éducatif diocésain où les élèves apprennent :  - A devenir autonomes, à grandir et devenir responsables en donnant du sens aux apprentissages - A s’ouvrir aux autres et au monde - A coopérer par le vivre-ensemble - A devenir bienveillants à l’égard de chacun  - A avoir confiance en soi et dans les autres </vt:lpstr>
      <vt:lpstr>Pour faire vivre ces intentions…. Equipe enseignante et personnel éducatif</vt:lpstr>
      <vt:lpstr> Un établissement en cours de construction…</vt:lpstr>
      <vt:lpstr>Présentation PowerPoint</vt:lpstr>
      <vt:lpstr>Evolution du chantier….  </vt:lpstr>
      <vt:lpstr>Présentation PowerPoint</vt:lpstr>
      <vt:lpstr>Présentation PowerPoint</vt:lpstr>
      <vt:lpstr>Présentation PowerPoint</vt:lpstr>
      <vt:lpstr>Présentation PowerPoint</vt:lpstr>
      <vt:lpstr>Présentation PowerPoint</vt:lpstr>
      <vt:lpstr>L’année de 6ème … </vt:lpstr>
      <vt:lpstr>Présentation PowerPoint</vt:lpstr>
      <vt:lpstr>Présentation PowerPoint</vt:lpstr>
      <vt:lpstr>Les propositions optionnelles au collège</vt:lpstr>
      <vt:lpstr>Ce qui change en 6ème …</vt:lpstr>
      <vt:lpstr>Ce qui change en 6ème …</vt:lpstr>
      <vt:lpstr>Ce qui change en 6ème …</vt:lpstr>
      <vt:lpstr>Un partenariat famille-collège…</vt:lpstr>
      <vt:lpstr>La place des parents dans la vie du collège…</vt:lpstr>
      <vt:lpstr>Transport</vt:lpstr>
      <vt:lpstr>Présentation PowerPoint</vt:lpstr>
      <vt:lpstr>Présentation PowerPoint</vt:lpstr>
      <vt:lpstr>Restauration </vt:lpstr>
      <vt:lpstr>Informations diverses…</vt:lpstr>
      <vt:lpstr>Etapes à venir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Une entrée en 6ème  au collège Mère Teresa</dc:title>
  <dc:creator>Jean-Emmanuel Boileau</dc:creator>
  <cp:lastModifiedBy>TERRA</cp:lastModifiedBy>
  <cp:revision>43</cp:revision>
  <dcterms:created xsi:type="dcterms:W3CDTF">2021-01-28T09:25:33Z</dcterms:created>
  <dcterms:modified xsi:type="dcterms:W3CDTF">2021-02-15T16:27:46Z</dcterms:modified>
</cp:coreProperties>
</file>